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5" r:id="rId3"/>
    <p:sldId id="276" r:id="rId4"/>
    <p:sldId id="264" r:id="rId5"/>
    <p:sldId id="257" r:id="rId6"/>
    <p:sldId id="260" r:id="rId7"/>
    <p:sldId id="261" r:id="rId8"/>
    <p:sldId id="262" r:id="rId9"/>
    <p:sldId id="277" r:id="rId10"/>
    <p:sldId id="265" r:id="rId11"/>
    <p:sldId id="267" r:id="rId12"/>
    <p:sldId id="268" r:id="rId13"/>
  </p:sldIdLst>
  <p:sldSz cx="8280400" cy="6119813"/>
  <p:notesSz cx="9874250" cy="67976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27">
          <p15:clr>
            <a:srgbClr val="A4A3A4"/>
          </p15:clr>
        </p15:guide>
        <p15:guide id="2" pos="260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AD5D"/>
    <a:srgbClr val="1BAF61"/>
    <a:srgbClr val="00FE8B"/>
    <a:srgbClr val="0A6CAE"/>
    <a:srgbClr val="2E6CA0"/>
    <a:srgbClr val="00CDF6"/>
    <a:srgbClr val="00A6C8"/>
    <a:srgbClr val="54A262"/>
    <a:srgbClr val="FFE7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509" autoAdjust="0"/>
    <p:restoredTop sz="94503" autoAdjust="0"/>
  </p:normalViewPr>
  <p:slideViewPr>
    <p:cSldViewPr snapToGrid="0">
      <p:cViewPr>
        <p:scale>
          <a:sx n="105" d="100"/>
          <a:sy n="105" d="100"/>
        </p:scale>
        <p:origin x="-1104" y="72"/>
      </p:cViewPr>
      <p:guideLst>
        <p:guide orient="horz" pos="1927"/>
        <p:guide pos="2608"/>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63" d="100"/>
          <a:sy n="63" d="100"/>
        </p:scale>
        <p:origin x="3134"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5593123" y="1"/>
            <a:ext cx="4278842" cy="341064"/>
          </a:xfrm>
          <a:prstGeom prst="rect">
            <a:avLst/>
          </a:prstGeom>
        </p:spPr>
        <p:txBody>
          <a:bodyPr vert="horz" lIns="91440" tIns="45720" rIns="91440" bIns="45720" rtlCol="0"/>
          <a:lstStyle>
            <a:lvl1pPr algn="r">
              <a:defRPr sz="1200"/>
            </a:lvl1pPr>
          </a:lstStyle>
          <a:p>
            <a:fld id="{D186CE0B-9F1A-424D-A82E-845A5269A63D}" type="datetimeFigureOut">
              <a:rPr lang="x-none" smtClean="0"/>
              <a:pPr/>
              <a:t>21.01.2019</a:t>
            </a:fld>
            <a:endParaRPr lang="x-none"/>
          </a:p>
        </p:txBody>
      </p:sp>
      <p:sp>
        <p:nvSpPr>
          <p:cNvPr id="4" name="Образ слайда 3"/>
          <p:cNvSpPr>
            <a:spLocks noGrp="1" noRot="1" noChangeAspect="1"/>
          </p:cNvSpPr>
          <p:nvPr>
            <p:ph type="sldImg" idx="2"/>
          </p:nvPr>
        </p:nvSpPr>
        <p:spPr>
          <a:xfrm>
            <a:off x="3384550" y="849313"/>
            <a:ext cx="3105150" cy="2293937"/>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987425" y="3271381"/>
            <a:ext cx="7899400" cy="267658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6456612"/>
            <a:ext cx="4278842" cy="341063"/>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5593123" y="6456612"/>
            <a:ext cx="4278842" cy="341063"/>
          </a:xfrm>
          <a:prstGeom prst="rect">
            <a:avLst/>
          </a:prstGeom>
        </p:spPr>
        <p:txBody>
          <a:bodyPr vert="horz" lIns="91440" tIns="45720" rIns="91440" bIns="45720" rtlCol="0" anchor="b"/>
          <a:lstStyle>
            <a:lvl1pPr algn="r">
              <a:defRPr sz="1200"/>
            </a:lvl1pPr>
          </a:lstStyle>
          <a:p>
            <a:fld id="{57A0F2AC-DF4D-4528-8C01-9B30F0EBC022}" type="slidenum">
              <a:rPr lang="x-none" smtClean="0"/>
              <a:pPr/>
              <a:t>‹#›</a:t>
            </a:fld>
            <a:endParaRPr lang="x-none"/>
          </a:p>
        </p:txBody>
      </p:sp>
    </p:spTree>
    <p:extLst>
      <p:ext uri="{BB962C8B-B14F-4D97-AF65-F5344CB8AC3E}">
        <p14:creationId xmlns:p14="http://schemas.microsoft.com/office/powerpoint/2010/main" xmlns="" val="252584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pPr/>
              <a:t>4</a:t>
            </a:fld>
            <a:endParaRPr lang="x-none"/>
          </a:p>
        </p:txBody>
      </p:sp>
    </p:spTree>
    <p:extLst>
      <p:ext uri="{BB962C8B-B14F-4D97-AF65-F5344CB8AC3E}">
        <p14:creationId xmlns:p14="http://schemas.microsoft.com/office/powerpoint/2010/main" xmlns="" val="17442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pPr/>
              <a:t>5</a:t>
            </a:fld>
            <a:endParaRPr lang="x-none"/>
          </a:p>
        </p:txBody>
      </p:sp>
    </p:spTree>
    <p:extLst>
      <p:ext uri="{BB962C8B-B14F-4D97-AF65-F5344CB8AC3E}">
        <p14:creationId xmlns:p14="http://schemas.microsoft.com/office/powerpoint/2010/main" xmlns="" val="56410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F90B3C9-4EF1-4654-AE40-E9B760B64103}"/>
              </a:ext>
            </a:extLst>
          </p:cNvPr>
          <p:cNvSpPr>
            <a:spLocks noGrp="1"/>
          </p:cNvSpPr>
          <p:nvPr>
            <p:ph type="ctrTitle"/>
          </p:nvPr>
        </p:nvSpPr>
        <p:spPr>
          <a:xfrm>
            <a:off x="1035050" y="1001553"/>
            <a:ext cx="6210300" cy="2130602"/>
          </a:xfrm>
        </p:spPr>
        <p:txBody>
          <a:bodyPr anchor="b"/>
          <a:lstStyle>
            <a:lvl1pPr algn="ctr">
              <a:defRPr sz="4075"/>
            </a:lvl1pPr>
          </a:lstStyle>
          <a:p>
            <a:r>
              <a:rPr lang="ru-RU"/>
              <a:t>Образец заголовка</a:t>
            </a:r>
            <a:endParaRPr lang="x-none"/>
          </a:p>
        </p:txBody>
      </p:sp>
      <p:sp>
        <p:nvSpPr>
          <p:cNvPr id="3" name="Подзаголовок 2">
            <a:extLst>
              <a:ext uri="{FF2B5EF4-FFF2-40B4-BE49-F238E27FC236}">
                <a16:creationId xmlns="" xmlns:a16="http://schemas.microsoft.com/office/drawing/2014/main" id="{CA56F3BA-04C3-4788-9569-EA24369806E3}"/>
              </a:ext>
            </a:extLst>
          </p:cNvPr>
          <p:cNvSpPr>
            <a:spLocks noGrp="1"/>
          </p:cNvSpPr>
          <p:nvPr>
            <p:ph type="subTitle" idx="1"/>
          </p:nvPr>
        </p:nvSpPr>
        <p:spPr>
          <a:xfrm>
            <a:off x="1035050" y="3214319"/>
            <a:ext cx="6210300" cy="1477538"/>
          </a:xfrm>
        </p:spPr>
        <p:txBody>
          <a:bodyPr/>
          <a:lstStyle>
            <a:lvl1pPr marL="0" indent="0" algn="ctr">
              <a:buNone/>
              <a:defRPr sz="1630"/>
            </a:lvl1pPr>
            <a:lvl2pPr marL="310530" indent="0" algn="ctr">
              <a:buNone/>
              <a:defRPr sz="1358"/>
            </a:lvl2pPr>
            <a:lvl3pPr marL="621060" indent="0" algn="ctr">
              <a:buNone/>
              <a:defRPr sz="1223"/>
            </a:lvl3pPr>
            <a:lvl4pPr marL="931591" indent="0" algn="ctr">
              <a:buNone/>
              <a:defRPr sz="1087"/>
            </a:lvl4pPr>
            <a:lvl5pPr marL="1242121" indent="0" algn="ctr">
              <a:buNone/>
              <a:defRPr sz="1087"/>
            </a:lvl5pPr>
            <a:lvl6pPr marL="1552651" indent="0" algn="ctr">
              <a:buNone/>
              <a:defRPr sz="1087"/>
            </a:lvl6pPr>
            <a:lvl7pPr marL="1863181" indent="0" algn="ctr">
              <a:buNone/>
              <a:defRPr sz="1087"/>
            </a:lvl7pPr>
            <a:lvl8pPr marL="2173712" indent="0" algn="ctr">
              <a:buNone/>
              <a:defRPr sz="1087"/>
            </a:lvl8pPr>
            <a:lvl9pPr marL="2484242" indent="0" algn="ctr">
              <a:buNone/>
              <a:defRPr sz="1087"/>
            </a:lvl9pPr>
          </a:lstStyle>
          <a:p>
            <a:r>
              <a:rPr lang="ru-RU"/>
              <a:t>Образец подзаголовка</a:t>
            </a:r>
            <a:endParaRPr lang="x-none"/>
          </a:p>
        </p:txBody>
      </p:sp>
      <p:sp>
        <p:nvSpPr>
          <p:cNvPr id="4" name="Дата 3">
            <a:extLst>
              <a:ext uri="{FF2B5EF4-FFF2-40B4-BE49-F238E27FC236}">
                <a16:creationId xmlns="" xmlns:a16="http://schemas.microsoft.com/office/drawing/2014/main" id="{A920403D-5C0A-4E83-9D62-E8B8B7CBC618}"/>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F6F9FB68-B40E-4495-9955-0BDDE35E512D}"/>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6A543AE1-FA03-4B42-89ED-FB38BA10B7EA}"/>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2860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898477-9194-47C3-B40A-2B01D941074E}"/>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F4A40A04-D663-4323-8069-50DA8C07D26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CC32E2FD-1117-4048-9373-3B86A82067C0}"/>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954E7402-E207-4D4F-8144-0AAA255825A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DFEFF125-F943-4AEB-B7A8-3386A0D98D80}"/>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01203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35AB97CF-1E07-49A9-ABBD-AF8A33349B93}"/>
              </a:ext>
            </a:extLst>
          </p:cNvPr>
          <p:cNvSpPr>
            <a:spLocks noGrp="1"/>
          </p:cNvSpPr>
          <p:nvPr>
            <p:ph type="title" orient="vert"/>
          </p:nvPr>
        </p:nvSpPr>
        <p:spPr>
          <a:xfrm>
            <a:off x="5925661" y="325823"/>
            <a:ext cx="1785461" cy="5186259"/>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2F4C3B17-6E8E-40CA-911E-88D645934F39}"/>
              </a:ext>
            </a:extLst>
          </p:cNvPr>
          <p:cNvSpPr>
            <a:spLocks noGrp="1"/>
          </p:cNvSpPr>
          <p:nvPr>
            <p:ph type="body" orient="vert" idx="1"/>
          </p:nvPr>
        </p:nvSpPr>
        <p:spPr>
          <a:xfrm>
            <a:off x="569277" y="325823"/>
            <a:ext cx="5252879" cy="518625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0306AD16-5A9C-4DB4-B99D-B976D91303EC}"/>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27724526-FF77-4336-AEF5-239C3B275D42}"/>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633F92FF-D8EA-4CBB-A14D-571941BB129C}"/>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38238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6091A3F-960B-4528-98A6-24D3E0ADBDED}"/>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F6D41448-4A6A-4274-99CB-65BE5C7BF3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9563C53E-F984-43E2-AD40-782ECE135328}"/>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F144F97B-8AD1-4B2C-89BF-4F41992F9917}"/>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EB76E30B-A3F9-43E6-BA06-49BD99EC9E06}"/>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6694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C1D1355-615C-4524-BFCC-7C4FC0D6F125}"/>
              </a:ext>
            </a:extLst>
          </p:cNvPr>
          <p:cNvSpPr>
            <a:spLocks noGrp="1"/>
          </p:cNvSpPr>
          <p:nvPr>
            <p:ph type="title"/>
          </p:nvPr>
        </p:nvSpPr>
        <p:spPr>
          <a:xfrm>
            <a:off x="564965" y="1525704"/>
            <a:ext cx="7141845" cy="2545672"/>
          </a:xfrm>
        </p:spPr>
        <p:txBody>
          <a:bodyPr anchor="b"/>
          <a:lstStyle>
            <a:lvl1pPr>
              <a:defRPr sz="4075"/>
            </a:lvl1pPr>
          </a:lstStyle>
          <a:p>
            <a:r>
              <a:rPr lang="ru-RU"/>
              <a:t>Образец заголовка</a:t>
            </a:r>
            <a:endParaRPr lang="x-none"/>
          </a:p>
        </p:txBody>
      </p:sp>
      <p:sp>
        <p:nvSpPr>
          <p:cNvPr id="3" name="Текст 2">
            <a:extLst>
              <a:ext uri="{FF2B5EF4-FFF2-40B4-BE49-F238E27FC236}">
                <a16:creationId xmlns="" xmlns:a16="http://schemas.microsoft.com/office/drawing/2014/main" id="{7BEEEB3F-A4AB-41CA-B9F6-F691FEDD0845}"/>
              </a:ext>
            </a:extLst>
          </p:cNvPr>
          <p:cNvSpPr>
            <a:spLocks noGrp="1"/>
          </p:cNvSpPr>
          <p:nvPr>
            <p:ph type="body" idx="1"/>
          </p:nvPr>
        </p:nvSpPr>
        <p:spPr>
          <a:xfrm>
            <a:off x="564965" y="4095459"/>
            <a:ext cx="7141845" cy="1338709"/>
          </a:xfrm>
        </p:spPr>
        <p:txBody>
          <a:bodyPr/>
          <a:lstStyle>
            <a:lvl1pPr marL="0" indent="0">
              <a:buNone/>
              <a:defRPr sz="1630">
                <a:solidFill>
                  <a:schemeClr val="tx1">
                    <a:tint val="75000"/>
                  </a:schemeClr>
                </a:solidFill>
              </a:defRPr>
            </a:lvl1pPr>
            <a:lvl2pPr marL="310530" indent="0">
              <a:buNone/>
              <a:defRPr sz="1358">
                <a:solidFill>
                  <a:schemeClr val="tx1">
                    <a:tint val="75000"/>
                  </a:schemeClr>
                </a:solidFill>
              </a:defRPr>
            </a:lvl2pPr>
            <a:lvl3pPr marL="621060" indent="0">
              <a:buNone/>
              <a:defRPr sz="1223">
                <a:solidFill>
                  <a:schemeClr val="tx1">
                    <a:tint val="75000"/>
                  </a:schemeClr>
                </a:solidFill>
              </a:defRPr>
            </a:lvl3pPr>
            <a:lvl4pPr marL="931591" indent="0">
              <a:buNone/>
              <a:defRPr sz="1087">
                <a:solidFill>
                  <a:schemeClr val="tx1">
                    <a:tint val="75000"/>
                  </a:schemeClr>
                </a:solidFill>
              </a:defRPr>
            </a:lvl4pPr>
            <a:lvl5pPr marL="1242121" indent="0">
              <a:buNone/>
              <a:defRPr sz="1087">
                <a:solidFill>
                  <a:schemeClr val="tx1">
                    <a:tint val="75000"/>
                  </a:schemeClr>
                </a:solidFill>
              </a:defRPr>
            </a:lvl5pPr>
            <a:lvl6pPr marL="1552651" indent="0">
              <a:buNone/>
              <a:defRPr sz="1087">
                <a:solidFill>
                  <a:schemeClr val="tx1">
                    <a:tint val="75000"/>
                  </a:schemeClr>
                </a:solidFill>
              </a:defRPr>
            </a:lvl6pPr>
            <a:lvl7pPr marL="1863181" indent="0">
              <a:buNone/>
              <a:defRPr sz="1087">
                <a:solidFill>
                  <a:schemeClr val="tx1">
                    <a:tint val="75000"/>
                  </a:schemeClr>
                </a:solidFill>
              </a:defRPr>
            </a:lvl7pPr>
            <a:lvl8pPr marL="2173712" indent="0">
              <a:buNone/>
              <a:defRPr sz="1087">
                <a:solidFill>
                  <a:schemeClr val="tx1">
                    <a:tint val="75000"/>
                  </a:schemeClr>
                </a:solidFill>
              </a:defRPr>
            </a:lvl8pPr>
            <a:lvl9pPr marL="2484242" indent="0">
              <a:buNone/>
              <a:defRPr sz="1087">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BD0A48B-2734-4284-A168-9BB981380838}"/>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E53B7BCB-8D67-42F0-B327-1BCE91F3438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 xmlns:a16="http://schemas.microsoft.com/office/drawing/2014/main" id="{B7C416E9-2679-4C9F-B068-A4071B02BFD6}"/>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60199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E9FC27D-8521-4A2B-9608-03F8A4484B79}"/>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7A94F954-3778-4360-AEC0-80A8568FE619}"/>
              </a:ext>
            </a:extLst>
          </p:cNvPr>
          <p:cNvSpPr>
            <a:spLocks noGrp="1"/>
          </p:cNvSpPr>
          <p:nvPr>
            <p:ph sz="half" idx="1"/>
          </p:nvPr>
        </p:nvSpPr>
        <p:spPr>
          <a:xfrm>
            <a:off x="569278"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 xmlns:a16="http://schemas.microsoft.com/office/drawing/2014/main" id="{D248C0B2-F1FA-49ED-886E-A85CDCC1F663}"/>
              </a:ext>
            </a:extLst>
          </p:cNvPr>
          <p:cNvSpPr>
            <a:spLocks noGrp="1"/>
          </p:cNvSpPr>
          <p:nvPr>
            <p:ph sz="half" idx="2"/>
          </p:nvPr>
        </p:nvSpPr>
        <p:spPr>
          <a:xfrm>
            <a:off x="4191953"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 xmlns:a16="http://schemas.microsoft.com/office/drawing/2014/main" id="{A88632B8-0F6A-44B8-B35B-443C7C84B213}"/>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6" name="Нижний колонтитул 5">
            <a:extLst>
              <a:ext uri="{FF2B5EF4-FFF2-40B4-BE49-F238E27FC236}">
                <a16:creationId xmlns="" xmlns:a16="http://schemas.microsoft.com/office/drawing/2014/main" id="{478B9852-3472-4BC8-9B9E-60750B20CE90}"/>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52E8E33D-2D8A-4192-8F7A-86546B5B5A18}"/>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62808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82D81B-B55D-48DE-ADA9-6CA9F4B6E4D1}"/>
              </a:ext>
            </a:extLst>
          </p:cNvPr>
          <p:cNvSpPr>
            <a:spLocks noGrp="1"/>
          </p:cNvSpPr>
          <p:nvPr>
            <p:ph type="title"/>
          </p:nvPr>
        </p:nvSpPr>
        <p:spPr>
          <a:xfrm>
            <a:off x="570356" y="325824"/>
            <a:ext cx="7141845" cy="1182881"/>
          </a:xfrm>
        </p:spPr>
        <p:txBody>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53EF22F2-DE35-47D9-94E8-A195B98CD32D}"/>
              </a:ext>
            </a:extLst>
          </p:cNvPr>
          <p:cNvSpPr>
            <a:spLocks noGrp="1"/>
          </p:cNvSpPr>
          <p:nvPr>
            <p:ph type="body" idx="1"/>
          </p:nvPr>
        </p:nvSpPr>
        <p:spPr>
          <a:xfrm>
            <a:off x="570356" y="1500205"/>
            <a:ext cx="3502997"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4" name="Объект 3">
            <a:extLst>
              <a:ext uri="{FF2B5EF4-FFF2-40B4-BE49-F238E27FC236}">
                <a16:creationId xmlns="" xmlns:a16="http://schemas.microsoft.com/office/drawing/2014/main" id="{19D09EA0-149C-4F57-B36F-32063B3670A2}"/>
              </a:ext>
            </a:extLst>
          </p:cNvPr>
          <p:cNvSpPr>
            <a:spLocks noGrp="1"/>
          </p:cNvSpPr>
          <p:nvPr>
            <p:ph sz="half" idx="2"/>
          </p:nvPr>
        </p:nvSpPr>
        <p:spPr>
          <a:xfrm>
            <a:off x="570356" y="2235432"/>
            <a:ext cx="3502997"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 xmlns:a16="http://schemas.microsoft.com/office/drawing/2014/main" id="{6BC3C819-BD82-4F27-B2F1-CD79E8D53480}"/>
              </a:ext>
            </a:extLst>
          </p:cNvPr>
          <p:cNvSpPr>
            <a:spLocks noGrp="1"/>
          </p:cNvSpPr>
          <p:nvPr>
            <p:ph type="body" sz="quarter" idx="3"/>
          </p:nvPr>
        </p:nvSpPr>
        <p:spPr>
          <a:xfrm>
            <a:off x="4191952" y="1500205"/>
            <a:ext cx="3520249"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6" name="Объект 5">
            <a:extLst>
              <a:ext uri="{FF2B5EF4-FFF2-40B4-BE49-F238E27FC236}">
                <a16:creationId xmlns="" xmlns:a16="http://schemas.microsoft.com/office/drawing/2014/main" id="{F20FC1F2-C6B3-420E-A760-1B7D41CBD236}"/>
              </a:ext>
            </a:extLst>
          </p:cNvPr>
          <p:cNvSpPr>
            <a:spLocks noGrp="1"/>
          </p:cNvSpPr>
          <p:nvPr>
            <p:ph sz="quarter" idx="4"/>
          </p:nvPr>
        </p:nvSpPr>
        <p:spPr>
          <a:xfrm>
            <a:off x="4191952" y="2235432"/>
            <a:ext cx="3520249"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 xmlns:a16="http://schemas.microsoft.com/office/drawing/2014/main" id="{1DEBEB4C-F1AB-4A9D-B78C-52897834CF5C}"/>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8" name="Нижний колонтитул 7">
            <a:extLst>
              <a:ext uri="{FF2B5EF4-FFF2-40B4-BE49-F238E27FC236}">
                <a16:creationId xmlns="" xmlns:a16="http://schemas.microsoft.com/office/drawing/2014/main" id="{31F083A7-020E-4D34-86D7-81A6DBBEB2A2}"/>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 xmlns:a16="http://schemas.microsoft.com/office/drawing/2014/main" id="{30710969-8633-4FFB-A870-393D675C1B78}"/>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223285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1F12D1-CA1E-45F6-A0EC-DC661ED6BE9D}"/>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 xmlns:a16="http://schemas.microsoft.com/office/drawing/2014/main" id="{6CCD8F2D-8A94-4700-8192-ECA8CBAB0E4D}"/>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4" name="Нижний колонтитул 3">
            <a:extLst>
              <a:ext uri="{FF2B5EF4-FFF2-40B4-BE49-F238E27FC236}">
                <a16:creationId xmlns="" xmlns:a16="http://schemas.microsoft.com/office/drawing/2014/main" id="{3AA6487B-5F94-4B8F-B2F8-AFB0A5C2B27F}"/>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 xmlns:a16="http://schemas.microsoft.com/office/drawing/2014/main" id="{1CDE2A1C-4D5B-423A-84A5-3CDBD1932AEE}"/>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39663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1BA5424-6203-4AEE-9B4C-77DFFAE89E82}"/>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3" name="Нижний колонтитул 2">
            <a:extLst>
              <a:ext uri="{FF2B5EF4-FFF2-40B4-BE49-F238E27FC236}">
                <a16:creationId xmlns="" xmlns:a16="http://schemas.microsoft.com/office/drawing/2014/main" id="{E41ED13C-0B67-44A3-9ED8-47CB8B353A3B}"/>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 xmlns:a16="http://schemas.microsoft.com/office/drawing/2014/main" id="{286A6669-B76E-4159-AA6C-DA44121420E1}"/>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6125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9844507-2B8B-49EF-BA4E-4DD83BC54D2E}"/>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Объект 2">
            <a:extLst>
              <a:ext uri="{FF2B5EF4-FFF2-40B4-BE49-F238E27FC236}">
                <a16:creationId xmlns="" xmlns:a16="http://schemas.microsoft.com/office/drawing/2014/main" id="{DD673684-F64A-4DE2-AC69-E436196419A1}"/>
              </a:ext>
            </a:extLst>
          </p:cNvPr>
          <p:cNvSpPr>
            <a:spLocks noGrp="1"/>
          </p:cNvSpPr>
          <p:nvPr>
            <p:ph idx="1"/>
          </p:nvPr>
        </p:nvSpPr>
        <p:spPr>
          <a:xfrm>
            <a:off x="3520248" y="881140"/>
            <a:ext cx="4191953" cy="4349034"/>
          </a:xfrm>
        </p:spPr>
        <p:txBody>
          <a:bodyPr/>
          <a:lstStyle>
            <a:lvl1pPr>
              <a:defRPr sz="2173"/>
            </a:lvl1pPr>
            <a:lvl2pPr>
              <a:defRPr sz="1902"/>
            </a:lvl2pPr>
            <a:lvl3pPr>
              <a:defRPr sz="1630"/>
            </a:lvl3pPr>
            <a:lvl4pPr>
              <a:defRPr sz="1358"/>
            </a:lvl4pPr>
            <a:lvl5pPr>
              <a:defRPr sz="1358"/>
            </a:lvl5pPr>
            <a:lvl6pPr>
              <a:defRPr sz="1358"/>
            </a:lvl6pPr>
            <a:lvl7pPr>
              <a:defRPr sz="1358"/>
            </a:lvl7pPr>
            <a:lvl8pPr>
              <a:defRPr sz="1358"/>
            </a:lvl8pPr>
            <a:lvl9pPr>
              <a:defRPr sz="135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 xmlns:a16="http://schemas.microsoft.com/office/drawing/2014/main" id="{656B967B-1315-49B7-9ED7-8C7DFF2275A7}"/>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 xmlns:a16="http://schemas.microsoft.com/office/drawing/2014/main" id="{BC1E967E-2078-4DE9-8A5F-13E290EA3FCA}"/>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6" name="Нижний колонтитул 5">
            <a:extLst>
              <a:ext uri="{FF2B5EF4-FFF2-40B4-BE49-F238E27FC236}">
                <a16:creationId xmlns="" xmlns:a16="http://schemas.microsoft.com/office/drawing/2014/main" id="{28FC7FBB-3AFA-407F-9C2C-4F9C8A9EE72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79B7C9F5-0A1D-4505-A915-75C3DC65AD9B}"/>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244303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6624E5-E18A-47CD-9BD2-877682CC2B36}"/>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Рисунок 2">
            <a:extLst>
              <a:ext uri="{FF2B5EF4-FFF2-40B4-BE49-F238E27FC236}">
                <a16:creationId xmlns="" xmlns:a16="http://schemas.microsoft.com/office/drawing/2014/main" id="{AF62CB93-43F0-4F60-A18D-3ED57EC0ACCB}"/>
              </a:ext>
            </a:extLst>
          </p:cNvPr>
          <p:cNvSpPr>
            <a:spLocks noGrp="1"/>
          </p:cNvSpPr>
          <p:nvPr>
            <p:ph type="pic" idx="1"/>
          </p:nvPr>
        </p:nvSpPr>
        <p:spPr>
          <a:xfrm>
            <a:off x="3520248" y="881140"/>
            <a:ext cx="4191953" cy="4349034"/>
          </a:xfrm>
        </p:spPr>
        <p:txBody>
          <a:bodyPr/>
          <a:lstStyle>
            <a:lvl1pPr marL="0" indent="0">
              <a:buNone/>
              <a:defRPr sz="2173"/>
            </a:lvl1pPr>
            <a:lvl2pPr marL="310530" indent="0">
              <a:buNone/>
              <a:defRPr sz="1902"/>
            </a:lvl2pPr>
            <a:lvl3pPr marL="621060" indent="0">
              <a:buNone/>
              <a:defRPr sz="1630"/>
            </a:lvl3pPr>
            <a:lvl4pPr marL="931591" indent="0">
              <a:buNone/>
              <a:defRPr sz="1358"/>
            </a:lvl4pPr>
            <a:lvl5pPr marL="1242121" indent="0">
              <a:buNone/>
              <a:defRPr sz="1358"/>
            </a:lvl5pPr>
            <a:lvl6pPr marL="1552651" indent="0">
              <a:buNone/>
              <a:defRPr sz="1358"/>
            </a:lvl6pPr>
            <a:lvl7pPr marL="1863181" indent="0">
              <a:buNone/>
              <a:defRPr sz="1358"/>
            </a:lvl7pPr>
            <a:lvl8pPr marL="2173712" indent="0">
              <a:buNone/>
              <a:defRPr sz="1358"/>
            </a:lvl8pPr>
            <a:lvl9pPr marL="2484242" indent="0">
              <a:buNone/>
              <a:defRPr sz="1358"/>
            </a:lvl9pPr>
          </a:lstStyle>
          <a:p>
            <a:endParaRPr lang="x-none"/>
          </a:p>
        </p:txBody>
      </p:sp>
      <p:sp>
        <p:nvSpPr>
          <p:cNvPr id="4" name="Текст 3">
            <a:extLst>
              <a:ext uri="{FF2B5EF4-FFF2-40B4-BE49-F238E27FC236}">
                <a16:creationId xmlns="" xmlns:a16="http://schemas.microsoft.com/office/drawing/2014/main" id="{DD0BED9F-0F90-4B9F-9C37-3E16E8A839DA}"/>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 xmlns:a16="http://schemas.microsoft.com/office/drawing/2014/main" id="{A1FA09C8-7EE1-4AD0-B156-B12D1A83CF57}"/>
              </a:ext>
            </a:extLst>
          </p:cNvPr>
          <p:cNvSpPr>
            <a:spLocks noGrp="1"/>
          </p:cNvSpPr>
          <p:nvPr>
            <p:ph type="dt" sz="half" idx="10"/>
          </p:nvPr>
        </p:nvSpPr>
        <p:spPr/>
        <p:txBody>
          <a:bodyPr/>
          <a:lstStyle/>
          <a:p>
            <a:fld id="{67270168-206D-497A-94D1-7CDBCA7DD780}" type="datetimeFigureOut">
              <a:rPr lang="x-none" smtClean="0"/>
              <a:pPr/>
              <a:t>21.01.2019</a:t>
            </a:fld>
            <a:endParaRPr lang="x-none"/>
          </a:p>
        </p:txBody>
      </p:sp>
      <p:sp>
        <p:nvSpPr>
          <p:cNvPr id="6" name="Нижний колонтитул 5">
            <a:extLst>
              <a:ext uri="{FF2B5EF4-FFF2-40B4-BE49-F238E27FC236}">
                <a16:creationId xmlns="" xmlns:a16="http://schemas.microsoft.com/office/drawing/2014/main" id="{4CFC98C1-24FA-4187-ADA5-8DF70DF499AB}"/>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 xmlns:a16="http://schemas.microsoft.com/office/drawing/2014/main" id="{C99E1643-E9BB-4303-A831-FEDA4BFEC7EB}"/>
              </a:ext>
            </a:extLst>
          </p:cNvPr>
          <p:cNvSpPr>
            <a:spLocks noGrp="1"/>
          </p:cNvSpPr>
          <p:nvPr>
            <p:ph type="sldNum" sz="quarter" idx="12"/>
          </p:nvPr>
        </p:nvSpPr>
        <p:spPr/>
        <p:txBody>
          <a:body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4366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14B012B-66EC-4BF9-9463-9D31C017AA17}"/>
              </a:ext>
            </a:extLst>
          </p:cNvPr>
          <p:cNvSpPr>
            <a:spLocks noGrp="1"/>
          </p:cNvSpPr>
          <p:nvPr>
            <p:ph type="title"/>
          </p:nvPr>
        </p:nvSpPr>
        <p:spPr>
          <a:xfrm>
            <a:off x="569278" y="325824"/>
            <a:ext cx="7141845" cy="1182881"/>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C85BF09E-D2B1-46BE-90B8-AE0383E1E529}"/>
              </a:ext>
            </a:extLst>
          </p:cNvPr>
          <p:cNvSpPr>
            <a:spLocks noGrp="1"/>
          </p:cNvSpPr>
          <p:nvPr>
            <p:ph type="body" idx="1"/>
          </p:nvPr>
        </p:nvSpPr>
        <p:spPr>
          <a:xfrm>
            <a:off x="569278" y="1629117"/>
            <a:ext cx="7141845" cy="388296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FC64073A-D595-43CF-B707-14C793FFA5FD}"/>
              </a:ext>
            </a:extLst>
          </p:cNvPr>
          <p:cNvSpPr>
            <a:spLocks noGrp="1"/>
          </p:cNvSpPr>
          <p:nvPr>
            <p:ph type="dt" sz="half" idx="2"/>
          </p:nvPr>
        </p:nvSpPr>
        <p:spPr>
          <a:xfrm>
            <a:off x="569278" y="5672161"/>
            <a:ext cx="1863090" cy="325823"/>
          </a:xfrm>
          <a:prstGeom prst="rect">
            <a:avLst/>
          </a:prstGeom>
        </p:spPr>
        <p:txBody>
          <a:bodyPr vert="horz" lIns="91440" tIns="45720" rIns="91440" bIns="45720" rtlCol="0" anchor="ctr"/>
          <a:lstStyle>
            <a:lvl1pPr algn="l">
              <a:defRPr sz="815">
                <a:solidFill>
                  <a:schemeClr val="tx1">
                    <a:tint val="75000"/>
                  </a:schemeClr>
                </a:solidFill>
              </a:defRPr>
            </a:lvl1pPr>
          </a:lstStyle>
          <a:p>
            <a:fld id="{67270168-206D-497A-94D1-7CDBCA7DD780}" type="datetimeFigureOut">
              <a:rPr lang="x-none" smtClean="0"/>
              <a:pPr/>
              <a:t>21.01.2019</a:t>
            </a:fld>
            <a:endParaRPr lang="x-none"/>
          </a:p>
        </p:txBody>
      </p:sp>
      <p:sp>
        <p:nvSpPr>
          <p:cNvPr id="5" name="Нижний колонтитул 4">
            <a:extLst>
              <a:ext uri="{FF2B5EF4-FFF2-40B4-BE49-F238E27FC236}">
                <a16:creationId xmlns="" xmlns:a16="http://schemas.microsoft.com/office/drawing/2014/main" id="{82382B58-6D5E-4FCC-B3E6-DC2CF68DA1EB}"/>
              </a:ext>
            </a:extLst>
          </p:cNvPr>
          <p:cNvSpPr>
            <a:spLocks noGrp="1"/>
          </p:cNvSpPr>
          <p:nvPr>
            <p:ph type="ftr" sz="quarter" idx="3"/>
          </p:nvPr>
        </p:nvSpPr>
        <p:spPr>
          <a:xfrm>
            <a:off x="2742883" y="5672161"/>
            <a:ext cx="2794635" cy="325823"/>
          </a:xfrm>
          <a:prstGeom prst="rect">
            <a:avLst/>
          </a:prstGeom>
        </p:spPr>
        <p:txBody>
          <a:bodyPr vert="horz" lIns="91440" tIns="45720" rIns="91440" bIns="45720" rtlCol="0" anchor="ctr"/>
          <a:lstStyle>
            <a:lvl1pPr algn="ctr">
              <a:defRPr sz="815">
                <a:solidFill>
                  <a:schemeClr val="tx1">
                    <a:tint val="75000"/>
                  </a:schemeClr>
                </a:solidFill>
              </a:defRPr>
            </a:lvl1pPr>
          </a:lstStyle>
          <a:p>
            <a:endParaRPr lang="x-none"/>
          </a:p>
        </p:txBody>
      </p:sp>
      <p:sp>
        <p:nvSpPr>
          <p:cNvPr id="6" name="Номер слайда 5">
            <a:extLst>
              <a:ext uri="{FF2B5EF4-FFF2-40B4-BE49-F238E27FC236}">
                <a16:creationId xmlns="" xmlns:a16="http://schemas.microsoft.com/office/drawing/2014/main" id="{0D93BEDB-125E-47F2-8A90-34E49CC5451F}"/>
              </a:ext>
            </a:extLst>
          </p:cNvPr>
          <p:cNvSpPr>
            <a:spLocks noGrp="1"/>
          </p:cNvSpPr>
          <p:nvPr>
            <p:ph type="sldNum" sz="quarter" idx="4"/>
          </p:nvPr>
        </p:nvSpPr>
        <p:spPr>
          <a:xfrm>
            <a:off x="5848033" y="5672161"/>
            <a:ext cx="1863090" cy="325823"/>
          </a:xfrm>
          <a:prstGeom prst="rect">
            <a:avLst/>
          </a:prstGeom>
        </p:spPr>
        <p:txBody>
          <a:bodyPr vert="horz" lIns="91440" tIns="45720" rIns="91440" bIns="45720" rtlCol="0" anchor="ctr"/>
          <a:lstStyle>
            <a:lvl1pPr algn="r">
              <a:defRPr sz="815">
                <a:solidFill>
                  <a:schemeClr val="tx1">
                    <a:tint val="75000"/>
                  </a:schemeClr>
                </a:solidFill>
              </a:defRPr>
            </a:lvl1pPr>
          </a:lstStyle>
          <a:p>
            <a:fld id="{D155C618-7025-4580-97BD-093AC61B3BD0}" type="slidenum">
              <a:rPr lang="x-none" smtClean="0"/>
              <a:pPr/>
              <a:t>‹#›</a:t>
            </a:fld>
            <a:endParaRPr lang="x-none"/>
          </a:p>
        </p:txBody>
      </p:sp>
    </p:spTree>
    <p:extLst>
      <p:ext uri="{BB962C8B-B14F-4D97-AF65-F5344CB8AC3E}">
        <p14:creationId xmlns:p14="http://schemas.microsoft.com/office/powerpoint/2010/main" xmlns="" val="10072068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21060" rtl="0" eaLnBrk="1" latinLnBrk="0" hangingPunct="1">
        <a:lnSpc>
          <a:spcPct val="90000"/>
        </a:lnSpc>
        <a:spcBef>
          <a:spcPct val="0"/>
        </a:spcBef>
        <a:buNone/>
        <a:defRPr sz="2988" kern="1200">
          <a:solidFill>
            <a:schemeClr val="tx1"/>
          </a:solidFill>
          <a:latin typeface="+mj-lt"/>
          <a:ea typeface="+mj-ea"/>
          <a:cs typeface="+mj-cs"/>
        </a:defRPr>
      </a:lvl1pPr>
    </p:titleStyle>
    <p:bodyStyle>
      <a:lvl1pPr marL="155265" indent="-155265" algn="l" defTabSz="621060" rtl="0" eaLnBrk="1" latinLnBrk="0" hangingPunct="1">
        <a:lnSpc>
          <a:spcPct val="90000"/>
        </a:lnSpc>
        <a:spcBef>
          <a:spcPts val="679"/>
        </a:spcBef>
        <a:buFont typeface="Arial" panose="020B0604020202020204" pitchFamily="34" charset="0"/>
        <a:buChar char="•"/>
        <a:defRPr sz="1902" kern="1200">
          <a:solidFill>
            <a:schemeClr val="tx1"/>
          </a:solidFill>
          <a:latin typeface="+mn-lt"/>
          <a:ea typeface="+mn-ea"/>
          <a:cs typeface="+mn-cs"/>
        </a:defRPr>
      </a:lvl1pPr>
      <a:lvl2pPr marL="465795" indent="-155265" algn="l" defTabSz="621060" rtl="0" eaLnBrk="1" latinLnBrk="0" hangingPunct="1">
        <a:lnSpc>
          <a:spcPct val="90000"/>
        </a:lnSpc>
        <a:spcBef>
          <a:spcPts val="340"/>
        </a:spcBef>
        <a:buFont typeface="Arial" panose="020B0604020202020204" pitchFamily="34" charset="0"/>
        <a:buChar char="•"/>
        <a:defRPr sz="1630" kern="1200">
          <a:solidFill>
            <a:schemeClr val="tx1"/>
          </a:solidFill>
          <a:latin typeface="+mn-lt"/>
          <a:ea typeface="+mn-ea"/>
          <a:cs typeface="+mn-cs"/>
        </a:defRPr>
      </a:lvl2pPr>
      <a:lvl3pPr marL="776326" indent="-155265" algn="l" defTabSz="621060" rtl="0" eaLnBrk="1" latinLnBrk="0" hangingPunct="1">
        <a:lnSpc>
          <a:spcPct val="90000"/>
        </a:lnSpc>
        <a:spcBef>
          <a:spcPts val="340"/>
        </a:spcBef>
        <a:buFont typeface="Arial" panose="020B0604020202020204" pitchFamily="34" charset="0"/>
        <a:buChar char="•"/>
        <a:defRPr sz="1358" kern="1200">
          <a:solidFill>
            <a:schemeClr val="tx1"/>
          </a:solidFill>
          <a:latin typeface="+mn-lt"/>
          <a:ea typeface="+mn-ea"/>
          <a:cs typeface="+mn-cs"/>
        </a:defRPr>
      </a:lvl3pPr>
      <a:lvl4pPr marL="108685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4pPr>
      <a:lvl5pPr marL="139738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5pPr>
      <a:lvl6pPr marL="170791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6pPr>
      <a:lvl7pPr marL="201844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7pPr>
      <a:lvl8pPr marL="232897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8pPr>
      <a:lvl9pPr marL="263950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9pPr>
    </p:bodyStyle>
    <p:otherStyle>
      <a:defPPr>
        <a:defRPr lang="x-none"/>
      </a:defPPr>
      <a:lvl1pPr marL="0" algn="l" defTabSz="621060" rtl="0" eaLnBrk="1" latinLnBrk="0" hangingPunct="1">
        <a:defRPr sz="1223" kern="1200">
          <a:solidFill>
            <a:schemeClr val="tx1"/>
          </a:solidFill>
          <a:latin typeface="+mn-lt"/>
          <a:ea typeface="+mn-ea"/>
          <a:cs typeface="+mn-cs"/>
        </a:defRPr>
      </a:lvl1pPr>
      <a:lvl2pPr marL="310530" algn="l" defTabSz="621060" rtl="0" eaLnBrk="1" latinLnBrk="0" hangingPunct="1">
        <a:defRPr sz="1223" kern="1200">
          <a:solidFill>
            <a:schemeClr val="tx1"/>
          </a:solidFill>
          <a:latin typeface="+mn-lt"/>
          <a:ea typeface="+mn-ea"/>
          <a:cs typeface="+mn-cs"/>
        </a:defRPr>
      </a:lvl2pPr>
      <a:lvl3pPr marL="621060" algn="l" defTabSz="621060" rtl="0" eaLnBrk="1" latinLnBrk="0" hangingPunct="1">
        <a:defRPr sz="1223" kern="1200">
          <a:solidFill>
            <a:schemeClr val="tx1"/>
          </a:solidFill>
          <a:latin typeface="+mn-lt"/>
          <a:ea typeface="+mn-ea"/>
          <a:cs typeface="+mn-cs"/>
        </a:defRPr>
      </a:lvl3pPr>
      <a:lvl4pPr marL="931591" algn="l" defTabSz="621060" rtl="0" eaLnBrk="1" latinLnBrk="0" hangingPunct="1">
        <a:defRPr sz="1223" kern="1200">
          <a:solidFill>
            <a:schemeClr val="tx1"/>
          </a:solidFill>
          <a:latin typeface="+mn-lt"/>
          <a:ea typeface="+mn-ea"/>
          <a:cs typeface="+mn-cs"/>
        </a:defRPr>
      </a:lvl4pPr>
      <a:lvl5pPr marL="1242121" algn="l" defTabSz="621060" rtl="0" eaLnBrk="1" latinLnBrk="0" hangingPunct="1">
        <a:defRPr sz="1223" kern="1200">
          <a:solidFill>
            <a:schemeClr val="tx1"/>
          </a:solidFill>
          <a:latin typeface="+mn-lt"/>
          <a:ea typeface="+mn-ea"/>
          <a:cs typeface="+mn-cs"/>
        </a:defRPr>
      </a:lvl5pPr>
      <a:lvl6pPr marL="1552651" algn="l" defTabSz="621060" rtl="0" eaLnBrk="1" latinLnBrk="0" hangingPunct="1">
        <a:defRPr sz="1223" kern="1200">
          <a:solidFill>
            <a:schemeClr val="tx1"/>
          </a:solidFill>
          <a:latin typeface="+mn-lt"/>
          <a:ea typeface="+mn-ea"/>
          <a:cs typeface="+mn-cs"/>
        </a:defRPr>
      </a:lvl6pPr>
      <a:lvl7pPr marL="1863181" algn="l" defTabSz="621060" rtl="0" eaLnBrk="1" latinLnBrk="0" hangingPunct="1">
        <a:defRPr sz="1223" kern="1200">
          <a:solidFill>
            <a:schemeClr val="tx1"/>
          </a:solidFill>
          <a:latin typeface="+mn-lt"/>
          <a:ea typeface="+mn-ea"/>
          <a:cs typeface="+mn-cs"/>
        </a:defRPr>
      </a:lvl7pPr>
      <a:lvl8pPr marL="2173712" algn="l" defTabSz="621060" rtl="0" eaLnBrk="1" latinLnBrk="0" hangingPunct="1">
        <a:defRPr sz="1223" kern="1200">
          <a:solidFill>
            <a:schemeClr val="tx1"/>
          </a:solidFill>
          <a:latin typeface="+mn-lt"/>
          <a:ea typeface="+mn-ea"/>
          <a:cs typeface="+mn-cs"/>
        </a:defRPr>
      </a:lvl8pPr>
      <a:lvl9pPr marL="2484242" algn="l" defTabSz="621060" rtl="0" eaLnBrk="1" latinLnBrk="0" hangingPunct="1">
        <a:defRPr sz="12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углы 4">
            <a:extLst>
              <a:ext uri="{FF2B5EF4-FFF2-40B4-BE49-F238E27FC236}">
                <a16:creationId xmlns="" xmlns:a16="http://schemas.microsoft.com/office/drawing/2014/main" id="{D45EA154-85BC-4C90-8552-A3E9A9A5087D}"/>
              </a:ext>
            </a:extLst>
          </p:cNvPr>
          <p:cNvSpPr/>
          <p:nvPr/>
        </p:nvSpPr>
        <p:spPr>
          <a:xfrm>
            <a:off x="470263" y="2133703"/>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6" name="Рисунок 5">
            <a:extLst>
              <a:ext uri="{FF2B5EF4-FFF2-40B4-BE49-F238E27FC236}">
                <a16:creationId xmlns="" xmlns:a16="http://schemas.microsoft.com/office/drawing/2014/main" id="{60620CF8-4498-448D-BE3D-AA2626BADE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76918" y="835523"/>
            <a:ext cx="3100429" cy="3100429"/>
          </a:xfrm>
          <a:prstGeom prst="rect">
            <a:avLst/>
          </a:prstGeom>
        </p:spPr>
      </p:pic>
      <p:sp>
        <p:nvSpPr>
          <p:cNvPr id="7" name="TextBox 6">
            <a:extLst>
              <a:ext uri="{FF2B5EF4-FFF2-40B4-BE49-F238E27FC236}">
                <a16:creationId xmlns="" xmlns:a16="http://schemas.microsoft.com/office/drawing/2014/main" id="{F8E3BA3C-2D8C-493D-8161-BAB3A2F48470}"/>
              </a:ext>
            </a:extLst>
          </p:cNvPr>
          <p:cNvSpPr txBox="1"/>
          <p:nvPr/>
        </p:nvSpPr>
        <p:spPr>
          <a:xfrm>
            <a:off x="436829" y="4073129"/>
            <a:ext cx="7789312" cy="1077218"/>
          </a:xfrm>
          <a:prstGeom prst="rect">
            <a:avLst/>
          </a:prstGeom>
          <a:noFill/>
        </p:spPr>
        <p:txBody>
          <a:bodyPr wrap="none" rtlCol="0">
            <a:spAutoFit/>
          </a:bodyPr>
          <a:lstStyle/>
          <a:p>
            <a:pPr algn="ctr"/>
            <a:r>
              <a:rPr lang="kk-KZ" sz="3200" b="1" dirty="0">
                <a:latin typeface="Segoe UI" panose="020B0502040204020203" pitchFamily="34" charset="0"/>
                <a:cs typeface="Segoe UI" panose="020B0502040204020203" pitchFamily="34" charset="0"/>
              </a:rPr>
              <a:t>Тауарларды таңбалау және олардың </a:t>
            </a:r>
          </a:p>
          <a:p>
            <a:pPr algn="ctr"/>
            <a:r>
              <a:rPr lang="kk-KZ" sz="3200" b="1" dirty="0">
                <a:latin typeface="Segoe UI" panose="020B0502040204020203" pitchFamily="34" charset="0"/>
                <a:cs typeface="Segoe UI" panose="020B0502040204020203" pitchFamily="34" charset="0"/>
              </a:rPr>
              <a:t>бақылануының ұлттық жүйесі</a:t>
            </a:r>
            <a:endParaRPr lang="x-none" sz="3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xmlns="" val="305876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C65B2BA7-0396-402D-B63E-7E92D95D6271}"/>
              </a:ext>
            </a:extLst>
          </p:cNvPr>
          <p:cNvSpPr txBox="1"/>
          <p:nvPr/>
        </p:nvSpPr>
        <p:spPr>
          <a:xfrm>
            <a:off x="290905" y="849847"/>
            <a:ext cx="7719620" cy="4585871"/>
          </a:xfrm>
          <a:prstGeom prst="rect">
            <a:avLst/>
          </a:prstGeom>
          <a:noFill/>
        </p:spPr>
        <p:txBody>
          <a:bodyPr wrap="square" rtlCol="0">
            <a:spAutoFit/>
          </a:bodyPr>
          <a:lstStyle/>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Смартфонында</a:t>
            </a:r>
            <a:r>
              <a:rPr lang="ru-RU" sz="1700" dirty="0" smtClean="0">
                <a:solidFill>
                  <a:srgbClr val="000000"/>
                </a:solidFill>
                <a:latin typeface="Segoe UI" pitchFamily="34"/>
                <a:ea typeface="SimSun" pitchFamily="2"/>
                <a:cs typeface="Segoe UI" pitchFamily="34"/>
              </a:rPr>
              <a:t>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мобильді қосымшасы орнатылған әрбір адам тауарлардың заңды не заңсыз екендігін тексере алады. Жақын арада ол App Store және Google Play сервистерінде  қолжетімді болады</a:t>
            </a:r>
            <a:r>
              <a:rPr lang="en-US" sz="1700" dirty="0">
                <a:latin typeface="Segoe UI" panose="020B0502040204020203" pitchFamily="34" charset="0"/>
                <a:cs typeface="Segoe UI" panose="020B0502040204020203" pitchFamily="34" charset="0"/>
              </a:rPr>
              <a:t>. </a:t>
            </a:r>
            <a:endParaRPr lang="ru-RU" sz="1700" dirty="0">
              <a:latin typeface="Segoe UI" panose="020B0502040204020203" pitchFamily="34" charset="0"/>
              <a:cs typeface="Segoe UI" panose="020B0502040204020203" pitchFamily="34" charset="0"/>
            </a:endParaRP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Бұл</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қосымша өнім өндірушілер тауар қаптамасында белгілеп көрсеткен Data Matrix цифрлық кодты оқиды және тексеріс нәтижелерін бірден шығаратын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solidFill>
                  <a:srgbClr val="000000"/>
                </a:solidFill>
                <a:latin typeface="Segoe UI" pitchFamily="34"/>
                <a:ea typeface="SimSun" pitchFamily="2"/>
                <a:cs typeface="Segoe UI" pitchFamily="34"/>
              </a:rPr>
              <a:t>коды</a:t>
            </a:r>
            <a:r>
              <a:rPr lang="ru-RU" sz="1700" b="1" dirty="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 бұл өнімнің электронды паспорты, ол арқылы тауар жайлы барлық дерлік – өндірілген орны, күні мен уақыты, жарамдылық мерзімі, тауардың бір меншік иесінен басқасына өтуі, сату күні және орны туралы мәліметті білуге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Криптографиялық</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технологиялардың арқасында цифрлық кодты қолдан жасау немесе түзету қиынға түседі, ал тауар туралы деректерді жүйеден алып тастау мүмкін емес</a:t>
            </a:r>
            <a:r>
              <a:rPr lang="ru-RU" sz="1700" dirty="0">
                <a:latin typeface="Segoe UI" panose="020B0502040204020203" pitchFamily="34" charset="0"/>
                <a:cs typeface="Segoe UI" panose="020B0502040204020203" pitchFamily="34" charset="0"/>
              </a:rPr>
              <a:t>. </a:t>
            </a:r>
          </a:p>
          <a:p>
            <a:pPr lvl="0"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Қазақстан</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аумағында минут сайын мыңдаған мобильді тексерулер орындалатын болады және қоғамдық бақылаудың арқасында нарық шын мәнінде ашық үрдіске </a:t>
            </a:r>
            <a:r>
              <a:rPr lang="ru-RU" sz="1700" dirty="0" err="1">
                <a:solidFill>
                  <a:srgbClr val="000000"/>
                </a:solidFill>
                <a:latin typeface="Segoe UI" pitchFamily="34"/>
                <a:ea typeface="SimSun" pitchFamily="2"/>
                <a:cs typeface="Segoe UI" pitchFamily="34"/>
              </a:rPr>
              <a:t>айналады</a:t>
            </a:r>
            <a:r>
              <a:rPr lang="ru-RU" sz="1700" dirty="0" smtClean="0">
                <a:solidFill>
                  <a:srgbClr val="000000"/>
                </a:solidFill>
                <a:latin typeface="Segoe UI" pitchFamily="34"/>
                <a:ea typeface="SimSun" pitchFamily="2"/>
                <a:cs typeface="Segoe UI" pitchFamily="34"/>
              </a:rPr>
              <a:t>.</a:t>
            </a:r>
            <a:endParaRPr lang="ru-RU" sz="1700" dirty="0">
              <a:latin typeface="Segoe UI" panose="020B0502040204020203" pitchFamily="34" charset="0"/>
              <a:cs typeface="Segoe UI" panose="020B0502040204020203" pitchFamily="34" charset="0"/>
            </a:endParaRPr>
          </a:p>
        </p:txBody>
      </p:sp>
      <p:pic>
        <p:nvPicPr>
          <p:cNvPr id="5" name="Рисунок 4">
            <a:extLst>
              <a:ext uri="{FF2B5EF4-FFF2-40B4-BE49-F238E27FC236}">
                <a16:creationId xmlns="" xmlns:a16="http://schemas.microsoft.com/office/drawing/2014/main" id="{D765CC91-3985-4F9E-9C41-908E9DD42EC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57435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C65B2BA7-0396-402D-B63E-7E92D95D6271}"/>
              </a:ext>
            </a:extLst>
          </p:cNvPr>
          <p:cNvSpPr txBox="1"/>
          <p:nvPr/>
        </p:nvSpPr>
        <p:spPr>
          <a:xfrm>
            <a:off x="371192" y="814790"/>
            <a:ext cx="7604911" cy="4893647"/>
          </a:xfrm>
          <a:prstGeom prst="rect">
            <a:avLst/>
          </a:prstGeom>
          <a:noFill/>
        </p:spPr>
        <p:txBody>
          <a:bodyPr wrap="square" rtlCol="0">
            <a:spAutoFit/>
          </a:bodyPr>
          <a:lstStyle/>
          <a:p>
            <a:pPr algn="just">
              <a:spcAft>
                <a:spcPts val="1200"/>
              </a:spcAft>
            </a:pPr>
            <a:r>
              <a:rPr lang="ru-RU" sz="1700" dirty="0">
                <a:solidFill>
                  <a:srgbClr val="000000"/>
                </a:solidFill>
                <a:latin typeface="Segoe UI" pitchFamily="34"/>
                <a:ea typeface="SimSun" pitchFamily="2"/>
                <a:cs typeface="Segoe UI" pitchFamily="34"/>
              </a:rPr>
              <a:t>Ұлттық каталог –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жүйесінің маңызды құрамдас бөлігі.</a:t>
            </a:r>
            <a:endParaRPr lang="ru-RU" sz="1700" b="1" dirty="0">
              <a:latin typeface="Segoe UI" panose="020B0502040204020203" pitchFamily="34" charset="0"/>
              <a:cs typeface="Segoe UI" panose="020B0502040204020203" pitchFamily="34" charset="0"/>
            </a:endParaRP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Жаңа</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жүйеде нарықта сатылатын барлық тауарлар туралы ақпарат шоғырланатын болады, бұл деректер біріздендіріледі, ал оларға тегін әрі ашық қолжетімділікті тауар айналымына қатысушылардың барлығы қол жеткізетін болады.</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Өнім</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өндірушілер, дистрибьюторлар және бөлшек сауда желілері деректерді басқарумен байланысты шығындарды көтермейді.</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Каталогтың</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балама нұсқалардан айырмашылығы - оның мемлекеттік ақпараттық ресурстармен интеграциялануы, жекелеген тауарларды сату үшін қажетті рұқсат беруші және ілеспе құжаттаманы сақтау мүмкіндігі болып табылады.</a:t>
            </a:r>
          </a:p>
          <a:p>
            <a:pPr lvl="0" algn="just">
              <a:spcAft>
                <a:spcPts val="1199"/>
              </a:spcAft>
            </a:pPr>
            <a:r>
              <a:rPr lang="ru-RU" sz="1700" dirty="0" smtClean="0">
                <a:solidFill>
                  <a:srgbClr val="000000"/>
                </a:solidFill>
                <a:latin typeface="Segoe UI" pitchFamily="34"/>
                <a:ea typeface="SimSun" pitchFamily="2"/>
                <a:cs typeface="Segoe UI" pitchFamily="34"/>
              </a:rPr>
              <a:t>     Каталог </a:t>
            </a:r>
            <a:r>
              <a:rPr lang="ru-RU" sz="1700" dirty="0">
                <a:solidFill>
                  <a:srgbClr val="000000"/>
                </a:solidFill>
                <a:latin typeface="Segoe UI" pitchFamily="34"/>
                <a:ea typeface="SimSun" pitchFamily="2"/>
                <a:cs typeface="Segoe UI" pitchFamily="34"/>
              </a:rPr>
              <a:t>СЭҚ ТН, ЭҚТ ӨЖ мемлекеттік классификаторлармен және GS1 жүйесімен жұмыс істейтін болады. Каталог тауар позицияларының бірыңғай базасын қалыптастырады және өнім өндірушілер мен импорттаушылар үшін оған жаңа өнім позицияларын енгізуге мүмкіндік береді</a:t>
            </a:r>
            <a:r>
              <a:rPr lang="ru-RU" sz="1700" dirty="0">
                <a:latin typeface="Segoe UI" panose="020B0502040204020203" pitchFamily="34" charset="0"/>
                <a:cs typeface="Segoe UI" panose="020B0502040204020203" pitchFamily="34" charset="0"/>
              </a:rPr>
              <a:t>.</a:t>
            </a:r>
          </a:p>
        </p:txBody>
      </p:sp>
      <p:sp>
        <p:nvSpPr>
          <p:cNvPr id="3" name="TextBox 2">
            <a:extLst>
              <a:ext uri="{FF2B5EF4-FFF2-40B4-BE49-F238E27FC236}">
                <a16:creationId xmlns="" xmlns:a16="http://schemas.microsoft.com/office/drawing/2014/main" id="{618FE6D7-A623-46AA-AD4D-E9341B78B4E9}"/>
              </a:ext>
            </a:extLst>
          </p:cNvPr>
          <p:cNvSpPr txBox="1"/>
          <p:nvPr/>
        </p:nvSpPr>
        <p:spPr>
          <a:xfrm>
            <a:off x="2252643" y="334184"/>
            <a:ext cx="3381631" cy="430887"/>
          </a:xfrm>
          <a:prstGeom prst="rect">
            <a:avLst/>
          </a:prstGeom>
          <a:noFill/>
        </p:spPr>
        <p:txBody>
          <a:bodyPr wrap="none" rtlCol="0">
            <a:spAutoFit/>
          </a:bodyPr>
          <a:lstStyle/>
          <a:p>
            <a:pPr lvl="0" algn="ctr"/>
            <a:r>
              <a:rPr lang="ru-RU" sz="2200" b="1" dirty="0">
                <a:solidFill>
                  <a:srgbClr val="000000"/>
                </a:solidFill>
                <a:latin typeface="Segoe UI" pitchFamily="34"/>
                <a:ea typeface="SimSun" pitchFamily="2"/>
                <a:cs typeface="Segoe UI" pitchFamily="34"/>
              </a:rPr>
              <a:t>Ұлттық тауар каталогы</a:t>
            </a:r>
          </a:p>
        </p:txBody>
      </p:sp>
      <p:pic>
        <p:nvPicPr>
          <p:cNvPr id="7" name="Рисунок 6">
            <a:extLst>
              <a:ext uri="{FF2B5EF4-FFF2-40B4-BE49-F238E27FC236}">
                <a16:creationId xmlns="" xmlns:a16="http://schemas.microsoft.com/office/drawing/2014/main" id="{85BFDC0D-6DC0-4281-9912-CA7838767AB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222975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 xmlns:a16="http://schemas.microsoft.com/office/drawing/2014/main" id="{216A487E-3094-476C-8072-1D48B277DF1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7854" y="1938826"/>
            <a:ext cx="240322" cy="235744"/>
          </a:xfrm>
          <a:prstGeom prst="rect">
            <a:avLst/>
          </a:prstGeom>
        </p:spPr>
      </p:pic>
      <p:pic>
        <p:nvPicPr>
          <p:cNvPr id="6" name="Рисунок 5">
            <a:extLst>
              <a:ext uri="{FF2B5EF4-FFF2-40B4-BE49-F238E27FC236}">
                <a16:creationId xmlns="" xmlns:a16="http://schemas.microsoft.com/office/drawing/2014/main" id="{9D47A12C-40D8-482F-BFE1-39BE815E309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5746508" y="3555991"/>
            <a:ext cx="240322" cy="235744"/>
          </a:xfrm>
          <a:prstGeom prst="rect">
            <a:avLst/>
          </a:prstGeom>
        </p:spPr>
      </p:pic>
      <p:pic>
        <p:nvPicPr>
          <p:cNvPr id="7" name="Рисунок 6">
            <a:extLst>
              <a:ext uri="{FF2B5EF4-FFF2-40B4-BE49-F238E27FC236}">
                <a16:creationId xmlns="" xmlns:a16="http://schemas.microsoft.com/office/drawing/2014/main" id="{F9213AA7-BC41-4207-8D7A-F97E0B4BA18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5748797" y="1948734"/>
            <a:ext cx="240322" cy="235744"/>
          </a:xfrm>
          <a:prstGeom prst="rect">
            <a:avLst/>
          </a:prstGeom>
        </p:spPr>
      </p:pic>
      <p:pic>
        <p:nvPicPr>
          <p:cNvPr id="8" name="Рисунок 7">
            <a:extLst>
              <a:ext uri="{FF2B5EF4-FFF2-40B4-BE49-F238E27FC236}">
                <a16:creationId xmlns="" xmlns:a16="http://schemas.microsoft.com/office/drawing/2014/main" id="{EF091CDA-87BD-462D-A361-03944DBD833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6200000">
            <a:off x="4154891" y="3553702"/>
            <a:ext cx="240322" cy="235744"/>
          </a:xfrm>
          <a:prstGeom prst="rect">
            <a:avLst/>
          </a:prstGeom>
        </p:spPr>
      </p:pic>
      <p:pic>
        <p:nvPicPr>
          <p:cNvPr id="5" name="Рисунок 4">
            <a:extLst>
              <a:ext uri="{FF2B5EF4-FFF2-40B4-BE49-F238E27FC236}">
                <a16:creationId xmlns="" xmlns:a16="http://schemas.microsoft.com/office/drawing/2014/main" id="{FD5E0B0F-E0BC-4A7D-B593-E3F209FA39B7}"/>
              </a:ext>
            </a:extLst>
          </p:cNvPr>
          <p:cNvPicPr>
            <a:picLocks noChangeAspect="1"/>
          </p:cNvPicPr>
          <p:nvPr/>
        </p:nvPicPr>
        <p:blipFill>
          <a:blip r:embed="rId3"/>
          <a:stretch>
            <a:fillRect/>
          </a:stretch>
        </p:blipFill>
        <p:spPr>
          <a:xfrm>
            <a:off x="4258015" y="2056698"/>
            <a:ext cx="1608654" cy="1617165"/>
          </a:xfrm>
          <a:prstGeom prst="rect">
            <a:avLst/>
          </a:prstGeom>
        </p:spPr>
      </p:pic>
      <p:pic>
        <p:nvPicPr>
          <p:cNvPr id="12" name="Рисунок 11">
            <a:extLst>
              <a:ext uri="{FF2B5EF4-FFF2-40B4-BE49-F238E27FC236}">
                <a16:creationId xmlns="" xmlns:a16="http://schemas.microsoft.com/office/drawing/2014/main" id="{81FEE137-03AB-4262-B4CE-8CDB8E8D329D}"/>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027214" y="1946445"/>
            <a:ext cx="1845290" cy="1845290"/>
          </a:xfrm>
          <a:prstGeom prst="rect">
            <a:avLst/>
          </a:prstGeom>
        </p:spPr>
      </p:pic>
    </p:spTree>
    <p:extLst>
      <p:ext uri="{BB962C8B-B14F-4D97-AF65-F5344CB8AC3E}">
        <p14:creationId xmlns:p14="http://schemas.microsoft.com/office/powerpoint/2010/main" xmlns="" val="4349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Прямоугольник 7">
            <a:extLst>
              <a:ext uri="{FF2B5EF4-FFF2-40B4-BE49-F238E27FC236}">
                <a16:creationId xmlns="" xmlns:a16="http://schemas.microsoft.com/office/drawing/2014/main" id="{2EF73866-5BB3-4910-B13A-8181115DE05A}"/>
              </a:ext>
            </a:extLst>
          </p:cNvPr>
          <p:cNvSpPr/>
          <p:nvPr/>
        </p:nvSpPr>
        <p:spPr>
          <a:xfrm>
            <a:off x="0" y="928215"/>
            <a:ext cx="8280400" cy="180189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algn="ctr"/>
            <a:endParaRPr lang="x-none" sz="904" dirty="0"/>
          </a:p>
        </p:txBody>
      </p:sp>
      <p:sp>
        <p:nvSpPr>
          <p:cNvPr id="10" name="TextBox 9">
            <a:extLst>
              <a:ext uri="{FF2B5EF4-FFF2-40B4-BE49-F238E27FC236}">
                <a16:creationId xmlns="" xmlns:a16="http://schemas.microsoft.com/office/drawing/2014/main" id="{C75D0121-D1B3-4B28-BA84-003CF0A8B8CA}"/>
              </a:ext>
            </a:extLst>
          </p:cNvPr>
          <p:cNvSpPr txBox="1"/>
          <p:nvPr/>
        </p:nvSpPr>
        <p:spPr>
          <a:xfrm>
            <a:off x="1344114" y="1013552"/>
            <a:ext cx="6562894" cy="1631216"/>
          </a:xfrm>
          <a:prstGeom prst="rect">
            <a:avLst/>
          </a:prstGeom>
          <a:noFill/>
        </p:spPr>
        <p:txBody>
          <a:bodyPr wrap="square" rtlCol="0">
            <a:spAutoFit/>
          </a:bodyPr>
          <a:lstStyle/>
          <a:p>
            <a:pPr algn="just"/>
            <a:r>
              <a:rPr lang="ru-RU" sz="2000" b="1" dirty="0" smtClean="0">
                <a:solidFill>
                  <a:schemeClr val="bg1"/>
                </a:solidFill>
                <a:latin typeface="Segoe UI" panose="020B0502040204020203" pitchFamily="34" charset="0"/>
                <a:cs typeface="Segoe UI" panose="020B0502040204020203" pitchFamily="34" charset="0"/>
              </a:rPr>
              <a:t>     </a:t>
            </a:r>
            <a:r>
              <a:rPr lang="en-US" sz="2000" b="1" dirty="0" smtClean="0">
                <a:solidFill>
                  <a:schemeClr val="bg1"/>
                </a:solidFill>
                <a:latin typeface="Segoe UI" panose="020B0502040204020203" pitchFamily="34" charset="0"/>
                <a:cs typeface="Segoe UI" panose="020B0502040204020203" pitchFamily="34" charset="0"/>
              </a:rPr>
              <a:t>NAQTY </a:t>
            </a:r>
            <a:r>
              <a:rPr lang="en-US" sz="2000" b="1" dirty="0">
                <a:solidFill>
                  <a:schemeClr val="bg1"/>
                </a:solidFill>
                <a:latin typeface="Segoe UI" panose="020B0502040204020203" pitchFamily="34" charset="0"/>
                <a:cs typeface="Segoe UI" panose="020B0502040204020203" pitchFamily="34" charset="0"/>
              </a:rPr>
              <a:t>ÓNIM</a:t>
            </a:r>
            <a:r>
              <a:rPr lang="ru-RU" sz="2000" b="1" dirty="0">
                <a:solidFill>
                  <a:schemeClr val="bg1"/>
                </a:solidFill>
                <a:latin typeface="Segoe UI" panose="020B0502040204020203" pitchFamily="34" charset="0"/>
                <a:cs typeface="Segoe UI" panose="020B0502040204020203" pitchFamily="34" charset="0"/>
              </a:rPr>
              <a:t> тауарларды таңбалау және олардың бақылануы жүйесі контрафактімен және контрабандымен тиімді күресуге жағдай жасайды, заңды бизнесті, адал өндірушінің брендін және тұтынушыларды қорғайды</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 xmlns:a16="http://schemas.microsoft.com/office/drawing/2014/main" id="{47E04B90-FF42-4453-AAA4-19EB4D80B0C1}"/>
              </a:ext>
            </a:extLst>
          </p:cNvPr>
          <p:cNvSpPr txBox="1"/>
          <p:nvPr/>
        </p:nvSpPr>
        <p:spPr>
          <a:xfrm>
            <a:off x="187388" y="2839812"/>
            <a:ext cx="7719620" cy="3170099"/>
          </a:xfrm>
          <a:prstGeom prst="rect">
            <a:avLst/>
          </a:prstGeom>
          <a:noFill/>
        </p:spPr>
        <p:txBody>
          <a:bodyPr wrap="square" rtlCol="0">
            <a:spAutoFit/>
          </a:bodyPr>
          <a:lstStyle/>
          <a:p>
            <a:pPr marL="355600" algn="just">
              <a:spcAft>
                <a:spcPts val="1200"/>
              </a:spcAft>
            </a:pPr>
            <a:r>
              <a:rPr lang="kk-KZ" sz="1600" dirty="0" smtClean="0">
                <a:latin typeface="Segoe UI" panose="020B0502040204020203" pitchFamily="34" charset="0"/>
                <a:cs typeface="Segoe UI" panose="020B0502040204020203" pitchFamily="34" charset="0"/>
              </a:rPr>
              <a:t>    Тауарларды </a:t>
            </a:r>
            <a:r>
              <a:rPr lang="kk-KZ" sz="1600" dirty="0">
                <a:latin typeface="Segoe UI" panose="020B0502040204020203" pitchFamily="34" charset="0"/>
                <a:cs typeface="Segoe UI" panose="020B0502040204020203" pitchFamily="34" charset="0"/>
              </a:rPr>
              <a:t>таңбалау және олардың бақылануы жүйесін қолданысқа енгізу арқылы заңды бизнес контрафактіден қорғану мүмкіндігін алады, ал оның нарықтағы абыройлы аты оның брендін жамылып сатылатын сапасыз өніммен байланысты абырой жоғалтымдарынан қорғашталатын болады</a:t>
            </a:r>
            <a:r>
              <a:rPr lang="ru-RU" sz="1600" dirty="0">
                <a:latin typeface="Segoe UI" panose="020B0502040204020203" pitchFamily="34" charset="0"/>
                <a:cs typeface="Segoe UI" panose="020B0502040204020203" pitchFamily="34" charset="0"/>
              </a:rPr>
              <a:t>.</a:t>
            </a:r>
          </a:p>
          <a:p>
            <a:pPr marL="355600" algn="just">
              <a:spcAft>
                <a:spcPts val="1200"/>
              </a:spcAft>
            </a:pPr>
            <a:r>
              <a:rPr lang="kk-KZ" sz="1600" dirty="0" smtClean="0">
                <a:latin typeface="Segoe UI" panose="020B0502040204020203" pitchFamily="34" charset="0"/>
                <a:cs typeface="Segoe UI" panose="020B0502040204020203" pitchFamily="34" charset="0"/>
              </a:rPr>
              <a:t>    Цифрлық </a:t>
            </a:r>
            <a:r>
              <a:rPr lang="kk-KZ" sz="1600" dirty="0">
                <a:latin typeface="Segoe UI" panose="020B0502040204020203" pitchFamily="34" charset="0"/>
                <a:cs typeface="Segoe UI" panose="020B0502040204020203" pitchFamily="34" charset="0"/>
              </a:rPr>
              <a:t>таңбалау бизнеске өнімділікті жоғарылатуға, логистикалық схемаларды жетілдіруге, нарық үлесін арттыруға және нәтижесінде түсім көлемін ұлғайтуға мүмкіндік жасайды</a:t>
            </a:r>
            <a:r>
              <a:rPr lang="ru-RU" sz="1600" dirty="0">
                <a:latin typeface="Segoe UI" panose="020B0502040204020203" pitchFamily="34" charset="0"/>
                <a:cs typeface="Segoe UI" panose="020B0502040204020203" pitchFamily="34" charset="0"/>
              </a:rPr>
              <a:t>: </a:t>
            </a:r>
          </a:p>
          <a:p>
            <a:pPr marL="720725" algn="just"/>
            <a:r>
              <a:rPr lang="ru-RU" sz="1600" dirty="0" smtClean="0">
                <a:solidFill>
                  <a:srgbClr val="000000"/>
                </a:solidFill>
                <a:latin typeface="Segoe UI" pitchFamily="34"/>
                <a:ea typeface="SimSun" pitchFamily="2"/>
                <a:cs typeface="Segoe UI" pitchFamily="34"/>
              </a:rPr>
              <a:t>    </a:t>
            </a:r>
            <a:r>
              <a:rPr lang="ru-RU" sz="1600" dirty="0" err="1" smtClean="0">
                <a:solidFill>
                  <a:srgbClr val="000000"/>
                </a:solidFill>
                <a:latin typeface="Segoe UI" pitchFamily="34"/>
                <a:ea typeface="SimSun" pitchFamily="2"/>
                <a:cs typeface="Segoe UI" pitchFamily="34"/>
              </a:rPr>
              <a:t>Контрафактілік</a:t>
            </a:r>
            <a:r>
              <a:rPr lang="ru-RU" sz="1600" dirty="0" smtClean="0">
                <a:solidFill>
                  <a:srgbClr val="000000"/>
                </a:solidFill>
                <a:latin typeface="Segoe UI" pitchFamily="34"/>
                <a:ea typeface="SimSun" pitchFamily="2"/>
                <a:cs typeface="Segoe UI" pitchFamily="34"/>
              </a:rPr>
              <a:t> </a:t>
            </a:r>
            <a:r>
              <a:rPr lang="ru-RU" sz="1600" dirty="0">
                <a:solidFill>
                  <a:srgbClr val="000000"/>
                </a:solidFill>
                <a:latin typeface="Segoe UI" pitchFamily="34"/>
                <a:ea typeface="SimSun" pitchFamily="2"/>
                <a:cs typeface="Segoe UI" pitchFamily="34"/>
              </a:rPr>
              <a:t>және контрабандылық өнім үлесін азайту есебінен заңды өнім өндірушілер тауар тобына қарай нарық үлесін және өндіріс көлемін </a:t>
            </a:r>
            <a:r>
              <a:rPr lang="ru-RU" sz="1600" dirty="0">
                <a:latin typeface="Segoe UI" panose="020B0502040204020203" pitchFamily="34" charset="0"/>
                <a:cs typeface="Segoe UI" panose="020B0502040204020203" pitchFamily="34" charset="0"/>
              </a:rPr>
              <a:t>5-50%-ға ұлғайтады. </a:t>
            </a:r>
          </a:p>
          <a:p>
            <a:endParaRPr lang="ru-RU" sz="2000" dirty="0">
              <a:latin typeface="Segoe UI" panose="020B0502040204020203" pitchFamily="34" charset="0"/>
              <a:cs typeface="Segoe UI" panose="020B0502040204020203" pitchFamily="34" charset="0"/>
            </a:endParaRPr>
          </a:p>
        </p:txBody>
      </p:sp>
      <p:pic>
        <p:nvPicPr>
          <p:cNvPr id="4" name="Рисунок 3">
            <a:extLst>
              <a:ext uri="{FF2B5EF4-FFF2-40B4-BE49-F238E27FC236}">
                <a16:creationId xmlns="" xmlns:a16="http://schemas.microsoft.com/office/drawing/2014/main" id="{D5CB1855-7EB7-4A82-97C2-ABB3C2BEC6A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5039" y="4924697"/>
            <a:ext cx="265098" cy="266901"/>
          </a:xfrm>
          <a:prstGeom prst="rect">
            <a:avLst/>
          </a:prstGeom>
        </p:spPr>
      </p:pic>
      <p:pic>
        <p:nvPicPr>
          <p:cNvPr id="17" name="Рисунок 16">
            <a:extLst>
              <a:ext uri="{FF2B5EF4-FFF2-40B4-BE49-F238E27FC236}">
                <a16:creationId xmlns="" xmlns:a16="http://schemas.microsoft.com/office/drawing/2014/main" id="{F6ABB246-5AE6-442B-BA2F-A6F8A02CF4D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pic>
        <p:nvPicPr>
          <p:cNvPr id="20" name="Рисунок 19">
            <a:extLst>
              <a:ext uri="{FF2B5EF4-FFF2-40B4-BE49-F238E27FC236}">
                <a16:creationId xmlns="" xmlns:a16="http://schemas.microsoft.com/office/drawing/2014/main" id="{2CB55D52-6D18-4473-9F48-E0E882904B9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4899" y="1563247"/>
            <a:ext cx="630477" cy="618637"/>
          </a:xfrm>
          <a:prstGeom prst="rect">
            <a:avLst/>
          </a:prstGeom>
        </p:spPr>
      </p:pic>
    </p:spTree>
    <p:extLst>
      <p:ext uri="{BB962C8B-B14F-4D97-AF65-F5344CB8AC3E}">
        <p14:creationId xmlns:p14="http://schemas.microsoft.com/office/powerpoint/2010/main" xmlns="" val="367128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 xmlns:a16="http://schemas.microsoft.com/office/drawing/2014/main"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TextBox 9">
            <a:extLst>
              <a:ext uri="{FF2B5EF4-FFF2-40B4-BE49-F238E27FC236}">
                <a16:creationId xmlns="" xmlns:a16="http://schemas.microsoft.com/office/drawing/2014/main" id="{C75D0121-D1B3-4B28-BA84-003CF0A8B8CA}"/>
              </a:ext>
            </a:extLst>
          </p:cNvPr>
          <p:cNvSpPr txBox="1"/>
          <p:nvPr/>
        </p:nvSpPr>
        <p:spPr>
          <a:xfrm>
            <a:off x="801189" y="1013552"/>
            <a:ext cx="7019108" cy="1631216"/>
          </a:xfrm>
          <a:prstGeom prst="rect">
            <a:avLst/>
          </a:prstGeom>
          <a:noFill/>
        </p:spPr>
        <p:txBody>
          <a:bodyPr wrap="square" rtlCol="0">
            <a:spAutoFit/>
          </a:bodyPr>
          <a:lstStyle/>
          <a:p>
            <a:r>
              <a:rPr lang="ru-RU" sz="2000" b="1" dirty="0">
                <a:solidFill>
                  <a:schemeClr val="bg1"/>
                </a:solidFill>
                <a:latin typeface="Segoe UI" panose="020B0502040204020203" pitchFamily="34" charset="0"/>
                <a:cs typeface="Segoe UI" panose="020B0502040204020203" pitchFamily="34" charset="0"/>
              </a:rPr>
              <a:t>Создаваемая система маркировки и прослеживаемости </a:t>
            </a:r>
            <a:r>
              <a:rPr lang="en-US" sz="2000" b="1" dirty="0">
                <a:solidFill>
                  <a:schemeClr val="bg1"/>
                </a:solidFill>
                <a:latin typeface="Segoe UI" panose="020B0502040204020203" pitchFamily="34" charset="0"/>
                <a:cs typeface="Segoe UI" panose="020B0502040204020203" pitchFamily="34" charset="0"/>
              </a:rPr>
              <a:t>NAQTY ÓNIM</a:t>
            </a:r>
            <a:r>
              <a:rPr lang="ru-RU" sz="2000" b="1" dirty="0">
                <a:solidFill>
                  <a:schemeClr val="bg1"/>
                </a:solidFill>
                <a:latin typeface="Segoe UI" panose="020B0502040204020203" pitchFamily="34" charset="0"/>
                <a:cs typeface="Segoe UI" panose="020B0502040204020203" pitchFamily="34" charset="0"/>
              </a:rPr>
              <a:t>, позволяет эффективно</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бороться с контрафактом и контрабандой, защищает легальный бизнес, бренд добросовестного производителя и потребителей  </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 </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 xmlns:a16="http://schemas.microsoft.com/office/drawing/2014/main" id="{47E04B90-FF42-4453-AAA4-19EB4D80B0C1}"/>
              </a:ext>
            </a:extLst>
          </p:cNvPr>
          <p:cNvSpPr txBox="1"/>
          <p:nvPr/>
        </p:nvSpPr>
        <p:spPr>
          <a:xfrm>
            <a:off x="209150" y="818362"/>
            <a:ext cx="7719620" cy="4708981"/>
          </a:xfrm>
          <a:prstGeom prst="rect">
            <a:avLst/>
          </a:prstGeom>
          <a:noFill/>
        </p:spPr>
        <p:txBody>
          <a:bodyPr wrap="square" rtlCol="0">
            <a:spAutoFit/>
          </a:bodyPr>
          <a:lstStyle/>
          <a:p>
            <a:pPr marL="720725" algn="just"/>
            <a:r>
              <a:rPr lang="ru-RU" sz="1400" b="1" dirty="0">
                <a:latin typeface="Segoe UI" panose="020B0502040204020203" pitchFamily="34" charset="0"/>
                <a:cs typeface="Segoe UI" panose="020B0502040204020203" pitchFamily="34" charset="0"/>
              </a:rPr>
              <a:t>Бизнес өз өндірісін </a:t>
            </a:r>
            <a:r>
              <a:rPr lang="en-US" sz="1400" b="1" dirty="0">
                <a:latin typeface="Segoe UI" panose="020B0502040204020203" pitchFamily="34" charset="0"/>
                <a:cs typeface="Segoe UI" panose="020B0502040204020203" pitchFamily="34" charset="0"/>
              </a:rPr>
              <a:t>Just-in-Time</a:t>
            </a:r>
            <a:r>
              <a:rPr lang="kk-KZ" sz="1400" b="1" dirty="0">
                <a:latin typeface="Segoe UI" panose="020B0502040204020203" pitchFamily="34" charset="0"/>
                <a:cs typeface="Segoe UI" panose="020B0502040204020203" pitchFamily="34" charset="0"/>
              </a:rPr>
              <a:t> қағидаты бойынша жүргізілетін жұмысқа көшіре алады</a:t>
            </a:r>
            <a:r>
              <a:rPr lang="ru-RU" sz="1400" b="1" dirty="0">
                <a:latin typeface="Segoe UI" panose="020B0502040204020203" pitchFamily="34" charset="0"/>
                <a:cs typeface="Segoe UI" panose="020B0502040204020203" pitchFamily="34" charset="0"/>
              </a:rPr>
              <a:t>.</a:t>
            </a:r>
            <a:r>
              <a:rPr lang="ru-RU" sz="1400" dirty="0">
                <a:latin typeface="Segoe UI" panose="020B0502040204020203" pitchFamily="34" charset="0"/>
                <a:cs typeface="Segoe UI" panose="020B0502040204020203" pitchFamily="34" charset="0"/>
              </a:rPr>
              <a:t> </a:t>
            </a:r>
            <a:r>
              <a:rPr lang="kk-KZ" sz="1400" dirty="0">
                <a:latin typeface="Segoe UI" panose="020B0502040204020203" pitchFamily="34" charset="0"/>
                <a:cs typeface="Segoe UI" panose="020B0502040204020203" pitchFamily="34" charset="0"/>
              </a:rPr>
              <a:t>Өнімнің қозғалысы туралы деректерді онлайн режимінде ала отырып, өндірісті оңтайлы жоспарлайды, қорларды азайтады және өнім айналымдылығын жоғарылатады </a:t>
            </a:r>
            <a:endParaRPr lang="kk-KZ" sz="1400" dirty="0" smtClean="0">
              <a:latin typeface="Segoe UI" panose="020B0502040204020203" pitchFamily="34" charset="0"/>
              <a:cs typeface="Segoe UI" panose="020B0502040204020203" pitchFamily="34" charset="0"/>
            </a:endParaRP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логистика ісінде едәуір көлемдегі қаржыны үнемдей алады: </a:t>
            </a:r>
            <a:r>
              <a:rPr lang="kk-KZ" sz="1400" dirty="0">
                <a:latin typeface="Segoe UI" panose="020B0502040204020203" pitchFamily="34" charset="0"/>
                <a:cs typeface="Segoe UI" panose="020B0502040204020203" pitchFamily="34" charset="0"/>
              </a:rPr>
              <a:t>Тауардың бақылануының толық жүйесін қолданысқа енгізгенде өнім өндірушінің немесе логистикалық компанияның сатылымдардың географиясы, қарқындылығы, маусымдылығы туралы өзекті статистикалық материалдарды алуы логистикалық схемаларды қайта құруға, тауар жеткізілімін және қойма қорларын оңтайландыруға мүмкіндік </a:t>
            </a:r>
            <a:r>
              <a:rPr lang="kk-KZ" sz="1400" dirty="0" smtClean="0">
                <a:latin typeface="Segoe UI" panose="020B0502040204020203" pitchFamily="34" charset="0"/>
                <a:cs typeface="Segoe UI" panose="020B0502040204020203" pitchFamily="34" charset="0"/>
              </a:rPr>
              <a:t>береді</a:t>
            </a: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есеп жүргізуді ретке келтіреді. </a:t>
            </a:r>
            <a:r>
              <a:rPr lang="kk-KZ" sz="1400" dirty="0">
                <a:latin typeface="Segoe UI" panose="020B0502040204020203" pitchFamily="34" charset="0"/>
                <a:cs typeface="Segoe UI" panose="020B0502040204020203" pitchFamily="34" charset="0"/>
              </a:rPr>
              <a:t>Қазірде көптеген кәсіпкерлердің қолында қоймадағы және дүкендердегі тауардың қалдығы мен олардың кодтары туралы деректер жоқ. Бұл істі автоматтандыру кәсіпкерлер үшін өз бизнесін жүргізуді жөнге келтіруге көмектеседі </a:t>
            </a:r>
            <a:endParaRPr lang="kk-KZ" sz="1400" dirty="0" smtClean="0">
              <a:latin typeface="Segoe UI" panose="020B0502040204020203" pitchFamily="34" charset="0"/>
              <a:cs typeface="Segoe UI" panose="020B0502040204020203" pitchFamily="34" charset="0"/>
            </a:endParaRPr>
          </a:p>
          <a:p>
            <a:pPr marL="720725" algn="just"/>
            <a:endParaRPr lang="ru-RU"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a:t>
            </a:r>
            <a:r>
              <a:rPr lang="en-US" sz="1400" b="1" dirty="0">
                <a:latin typeface="Segoe UI" panose="020B0502040204020203" pitchFamily="34" charset="0"/>
                <a:cs typeface="Segoe UI" panose="020B0502040204020203" pitchFamily="34" charset="0"/>
              </a:rPr>
              <a:t>NAQTY ÓNIM</a:t>
            </a:r>
            <a:r>
              <a:rPr lang="kk-KZ" sz="1400" b="1" dirty="0">
                <a:latin typeface="Segoe UI" panose="020B0502040204020203" pitchFamily="34" charset="0"/>
                <a:cs typeface="Segoe UI" panose="020B0502040204020203" pitchFamily="34" charset="0"/>
              </a:rPr>
              <a:t> электрондық құжат айналымы сервистеріне көшеді</a:t>
            </a:r>
            <a:r>
              <a:rPr lang="ru-RU" sz="1400" b="1" dirty="0">
                <a:latin typeface="Segoe UI" panose="020B0502040204020203" pitchFamily="34" charset="0"/>
                <a:cs typeface="Segoe UI" panose="020B0502040204020203" pitchFamily="34" charset="0"/>
              </a:rPr>
              <a:t>. </a:t>
            </a:r>
            <a:r>
              <a:rPr lang="ru-RU" sz="1400" dirty="0">
                <a:latin typeface="Segoe UI" panose="020B0502040204020203" pitchFamily="34" charset="0"/>
                <a:cs typeface="Segoe UI" panose="020B0502040204020203" pitchFamily="34" charset="0"/>
              </a:rPr>
              <a:t>ЭҚА сервистері құжат жүзіндегі құжат айналымы көлемін едәуір қысқартады және еңбек өнімділігін жоғарылатады</a:t>
            </a:r>
          </a:p>
          <a:p>
            <a:endParaRPr lang="ru-RU" sz="2000"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 xmlns:a16="http://schemas.microsoft.com/office/drawing/2014/main" id="{3AE68DD9-3742-488B-93DA-1C408C123FF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1514" y="915944"/>
            <a:ext cx="265098" cy="266901"/>
          </a:xfrm>
          <a:prstGeom prst="rect">
            <a:avLst/>
          </a:prstGeom>
        </p:spPr>
      </p:pic>
      <p:pic>
        <p:nvPicPr>
          <p:cNvPr id="13" name="Рисунок 12">
            <a:extLst>
              <a:ext uri="{FF2B5EF4-FFF2-40B4-BE49-F238E27FC236}">
                <a16:creationId xmlns="" xmlns:a16="http://schemas.microsoft.com/office/drawing/2014/main" id="{471EED6F-6590-41BE-AC05-262557D1E9F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0946" y="1986197"/>
            <a:ext cx="291608" cy="293591"/>
          </a:xfrm>
          <a:prstGeom prst="rect">
            <a:avLst/>
          </a:prstGeom>
        </p:spPr>
      </p:pic>
      <p:pic>
        <p:nvPicPr>
          <p:cNvPr id="15" name="Рисунок 14">
            <a:extLst>
              <a:ext uri="{FF2B5EF4-FFF2-40B4-BE49-F238E27FC236}">
                <a16:creationId xmlns="" xmlns:a16="http://schemas.microsoft.com/office/drawing/2014/main" id="{D9BCF82F-D431-4736-9C60-4813A7E095D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1514" y="3471989"/>
            <a:ext cx="265098" cy="266901"/>
          </a:xfrm>
          <a:prstGeom prst="rect">
            <a:avLst/>
          </a:prstGeom>
        </p:spPr>
      </p:pic>
      <p:pic>
        <p:nvPicPr>
          <p:cNvPr id="16" name="Рисунок 15">
            <a:extLst>
              <a:ext uri="{FF2B5EF4-FFF2-40B4-BE49-F238E27FC236}">
                <a16:creationId xmlns="" xmlns:a16="http://schemas.microsoft.com/office/drawing/2014/main" id="{03FAEA08-5B8E-4CC3-8AEA-B595D85E8B5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4201" y="4533946"/>
            <a:ext cx="265098" cy="266901"/>
          </a:xfrm>
          <a:prstGeom prst="rect">
            <a:avLst/>
          </a:prstGeom>
        </p:spPr>
      </p:pic>
      <p:pic>
        <p:nvPicPr>
          <p:cNvPr id="11" name="Рисунок 10">
            <a:extLst>
              <a:ext uri="{FF2B5EF4-FFF2-40B4-BE49-F238E27FC236}">
                <a16:creationId xmlns="" xmlns:a16="http://schemas.microsoft.com/office/drawing/2014/main" id="{59F13872-5DDE-4A50-BE6D-2609043FE5E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19222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296708" y="792062"/>
            <a:ext cx="7734300" cy="2882874"/>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Тауарларды</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бақылау және олардың бақылануының </a:t>
            </a:r>
            <a:r>
              <a:rPr lang="ru-RU" sz="1700" dirty="0" err="1">
                <a:latin typeface="Segoe UI" panose="020B0502040204020203" pitchFamily="34" charset="0"/>
                <a:cs typeface="Segoe UI" panose="020B0502040204020203" pitchFamily="34" charset="0"/>
              </a:rPr>
              <a:t>ұлттық</a:t>
            </a:r>
            <a:r>
              <a:rPr lang="ru-RU" sz="1700" dirty="0">
                <a:latin typeface="Segoe UI" panose="020B0502040204020203" pitchFamily="34" charset="0"/>
                <a:cs typeface="Segoe UI" panose="020B0502040204020203" pitchFamily="34" charset="0"/>
              </a:rPr>
              <a:t> жүйесі өндіруші немесе импорттаушы тауар қаптамасында белгілеп көрсетуі үшін әрбір тауарға </a:t>
            </a:r>
            <a:r>
              <a:rPr lang="en-US" sz="1700" dirty="0">
                <a:latin typeface="Segoe UI" panose="020B0502040204020203" pitchFamily="34" charset="0"/>
                <a:cs typeface="Segoe UI" panose="020B0502040204020203" pitchFamily="34" charset="0"/>
              </a:rPr>
              <a:t>Data Matrix </a:t>
            </a:r>
            <a:r>
              <a:rPr lang="kk-KZ" sz="1700" dirty="0">
                <a:latin typeface="Segoe UI" panose="020B0502040204020203" pitchFamily="34" charset="0"/>
                <a:cs typeface="Segoe UI" panose="020B0502040204020203" pitchFamily="34" charset="0"/>
              </a:rPr>
              <a:t>бірегей кодын белгілейді.</a:t>
            </a:r>
            <a:r>
              <a:rPr lang="ru-RU" sz="1700" dirty="0">
                <a:latin typeface="Segoe UI" panose="020B0502040204020203" pitchFamily="34" charset="0"/>
                <a:cs typeface="Segoe UI" panose="020B0502040204020203" pitchFamily="34" charset="0"/>
              </a:rPr>
              <a:t> </a:t>
            </a:r>
          </a:p>
          <a:p>
            <a:pPr algn="just">
              <a:spcAft>
                <a:spcPts val="600"/>
              </a:spcAft>
            </a:pPr>
            <a:r>
              <a:rPr lang="ru-RU" sz="1700" b="1" dirty="0" smtClean="0">
                <a:latin typeface="Segoe UI" panose="020B0502040204020203" pitchFamily="34" charset="0"/>
                <a:cs typeface="Segoe UI" panose="020B0502040204020203" pitchFamily="34" charset="0"/>
              </a:rPr>
              <a:t>      </a:t>
            </a:r>
            <a:r>
              <a:rPr lang="ru-RU" sz="1700" b="1" dirty="0" err="1" smtClean="0">
                <a:latin typeface="Segoe UI" panose="020B0502040204020203" pitchFamily="34" charset="0"/>
                <a:cs typeface="Segoe UI" panose="020B0502040204020203" pitchFamily="34" charset="0"/>
              </a:rPr>
              <a:t>Цифрлық</a:t>
            </a:r>
            <a:r>
              <a:rPr lang="ru-RU" sz="1700" b="1" dirty="0" smtClean="0">
                <a:latin typeface="Segoe UI" panose="020B0502040204020203" pitchFamily="34" charset="0"/>
                <a:cs typeface="Segoe UI" panose="020B0502040204020203" pitchFamily="34" charset="0"/>
              </a:rPr>
              <a:t> </a:t>
            </a:r>
            <a:r>
              <a:rPr lang="ru-RU" sz="1700" b="1" dirty="0">
                <a:latin typeface="Segoe UI" panose="020B0502040204020203" pitchFamily="34" charset="0"/>
                <a:cs typeface="Segoe UI" panose="020B0502040204020203" pitchFamily="34" charset="0"/>
              </a:rPr>
              <a:t>код</a:t>
            </a:r>
            <a:r>
              <a:rPr lang="ru-RU" sz="1700" dirty="0">
                <a:latin typeface="Segoe UI" panose="020B0502040204020203" pitchFamily="34" charset="0"/>
                <a:cs typeface="Segoe UI" panose="020B0502040204020203" pitchFamily="34" charset="0"/>
              </a:rPr>
              <a:t> – бұл тауардың жоғалтуға немесе қолдан жасауға келмейтін криптографиямен қорғалған паспорты. Ол тауардың толық жүріп өткен жолын әрбір кезеңде – зауыттан тұтынушыға дейін бақылауға мүмкіндік береді. Таңбалау жүйесі қолдан жасалған тауарды шығару мүмкіндігін жоққа шығаратын, тауарды сөреде жайғастырғанда және сату кезіндегі онлайн-</a:t>
            </a:r>
            <a:r>
              <a:rPr lang="ru-RU" sz="1700" dirty="0" err="1">
                <a:latin typeface="Segoe UI" panose="020B0502040204020203" pitchFamily="34" charset="0"/>
                <a:cs typeface="Segoe UI" panose="020B0502040204020203" pitchFamily="34" charset="0"/>
              </a:rPr>
              <a:t>кассада</a:t>
            </a:r>
            <a:r>
              <a:rPr lang="ru-RU" sz="1700" dirty="0">
                <a:latin typeface="Segoe UI" panose="020B0502040204020203" pitchFamily="34" charset="0"/>
                <a:cs typeface="Segoe UI" panose="020B0502040204020203" pitchFamily="34" charset="0"/>
              </a:rPr>
              <a:t> тексеруді қоса алғанда, тауардың барлық логистикалық тізбегі бойынша өтуін тіркейді. </a:t>
            </a:r>
            <a:endParaRPr lang="x-none" sz="17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373152" y="260225"/>
            <a:ext cx="6144631"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ru-RU" sz="2200" b="1" dirty="0">
                <a:latin typeface="Segoe UI" panose="020B0502040204020203" pitchFamily="34" charset="0"/>
                <a:cs typeface="Segoe UI" panose="020B0502040204020203" pitchFamily="34" charset="0"/>
              </a:rPr>
              <a:t> </a:t>
            </a:r>
            <a:r>
              <a:rPr lang="kk-KZ" sz="2200" b="1">
                <a:latin typeface="Segoe UI" panose="020B0502040204020203" pitchFamily="34" charset="0"/>
                <a:cs typeface="Segoe UI" panose="020B0502040204020203" pitchFamily="34" charset="0"/>
              </a:rPr>
              <a:t>жүйесі қалай жұмыс істейді</a:t>
            </a:r>
            <a:r>
              <a:rPr lang="en-US" sz="2200" b="1">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 xmlns:a16="http://schemas.microsoft.com/office/drawing/2014/main" id="{B7C2CF11-CF58-4A4B-84BA-4B3CFECA9C4B}"/>
              </a:ext>
            </a:extLst>
          </p:cNvPr>
          <p:cNvSpPr txBox="1"/>
          <p:nvPr/>
        </p:nvSpPr>
        <p:spPr>
          <a:xfrm>
            <a:off x="179357" y="5172176"/>
            <a:ext cx="1792634" cy="577081"/>
          </a:xfrm>
          <a:prstGeom prst="rect">
            <a:avLst/>
          </a:prstGeom>
          <a:noFill/>
        </p:spPr>
        <p:txBody>
          <a:bodyPr wrap="square" rtlCol="0">
            <a:spAutoFit/>
          </a:bodyPr>
          <a:lstStyle/>
          <a:p>
            <a:pPr algn="ctr"/>
            <a:r>
              <a:rPr lang="kk-KZ" sz="1050" dirty="0">
                <a:latin typeface="Segoe UI" panose="020B0502040204020203" pitchFamily="34" charset="0"/>
                <a:cs typeface="Segoe UI" panose="020B0502040204020203" pitchFamily="34" charset="0"/>
              </a:rPr>
              <a:t>Өндіруші цифрлық кодты </a:t>
            </a:r>
          </a:p>
          <a:p>
            <a:pPr algn="ctr"/>
            <a:r>
              <a:rPr lang="kk-KZ" sz="1050" dirty="0">
                <a:latin typeface="Segoe UI" panose="020B0502040204020203" pitchFamily="34" charset="0"/>
                <a:cs typeface="Segoe UI" panose="020B0502040204020203" pitchFamily="34" charset="0"/>
              </a:rPr>
              <a:t>тауарға белгілеп</a:t>
            </a:r>
          </a:p>
          <a:p>
            <a:pPr algn="ctr"/>
            <a:r>
              <a:rPr lang="kk-KZ" sz="1050" dirty="0">
                <a:latin typeface="Segoe UI" panose="020B0502040204020203" pitchFamily="34" charset="0"/>
                <a:cs typeface="Segoe UI" panose="020B0502040204020203" pitchFamily="34" charset="0"/>
              </a:rPr>
              <a:t>жазады</a:t>
            </a:r>
            <a:endParaRPr lang="x-none" sz="1050" dirty="0">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 xmlns:a16="http://schemas.microsoft.com/office/drawing/2014/main" id="{FBCA0036-6263-484C-A8FB-EACF01B80D72}"/>
              </a:ext>
            </a:extLst>
          </p:cNvPr>
          <p:cNvSpPr txBox="1"/>
          <p:nvPr/>
        </p:nvSpPr>
        <p:spPr>
          <a:xfrm>
            <a:off x="991933" y="3772553"/>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1</a:t>
            </a:r>
            <a:endParaRPr lang="x-none" sz="1600" b="1" dirty="0">
              <a:solidFill>
                <a:srgbClr val="00AD5D"/>
              </a:solidFill>
              <a:latin typeface="Segoe UI" panose="020B0502040204020203" pitchFamily="34" charset="0"/>
              <a:cs typeface="Segoe UI" panose="020B0502040204020203" pitchFamily="34" charset="0"/>
            </a:endParaRPr>
          </a:p>
        </p:txBody>
      </p:sp>
      <p:sp>
        <p:nvSpPr>
          <p:cNvPr id="24" name="TextBox 23">
            <a:extLst>
              <a:ext uri="{FF2B5EF4-FFF2-40B4-BE49-F238E27FC236}">
                <a16:creationId xmlns="" xmlns:a16="http://schemas.microsoft.com/office/drawing/2014/main" id="{56E9735E-A02A-48E1-A400-35981A191B05}"/>
              </a:ext>
            </a:extLst>
          </p:cNvPr>
          <p:cNvSpPr txBox="1"/>
          <p:nvPr/>
        </p:nvSpPr>
        <p:spPr>
          <a:xfrm>
            <a:off x="3503878" y="5207969"/>
            <a:ext cx="1428596" cy="738664"/>
          </a:xfrm>
          <a:prstGeom prst="rect">
            <a:avLst/>
          </a:prstGeom>
          <a:noFill/>
        </p:spPr>
        <p:txBody>
          <a:bodyPr wrap="none" rtlCol="0">
            <a:spAutoFit/>
          </a:bodyPr>
          <a:lstStyle/>
          <a:p>
            <a:pPr algn="ctr"/>
            <a:r>
              <a:rPr lang="kk-KZ" sz="1050" dirty="0">
                <a:latin typeface="Segoe UI" panose="020B0502040204020203" pitchFamily="34" charset="0"/>
                <a:cs typeface="Segoe UI" panose="020B0502040204020203" pitchFamily="34" charset="0"/>
              </a:rPr>
              <a:t>Дүкенде тауар коды</a:t>
            </a:r>
          </a:p>
          <a:p>
            <a:pPr algn="ctr"/>
            <a:r>
              <a:rPr lang="kk-KZ" sz="1050" dirty="0">
                <a:latin typeface="Segoe UI" panose="020B0502040204020203" pitchFamily="34" charset="0"/>
                <a:cs typeface="Segoe UI" panose="020B0502040204020203" pitchFamily="34" charset="0"/>
              </a:rPr>
              <a:t>сканерленеді және</a:t>
            </a:r>
          </a:p>
          <a:p>
            <a:pPr algn="ctr"/>
            <a:r>
              <a:rPr lang="kk-KZ" sz="1050" dirty="0">
                <a:latin typeface="Segoe UI" panose="020B0502040204020203" pitchFamily="34" charset="0"/>
                <a:cs typeface="Segoe UI" panose="020B0502040204020203" pitchFamily="34" charset="0"/>
              </a:rPr>
              <a:t>оны сөреде </a:t>
            </a:r>
          </a:p>
          <a:p>
            <a:pPr algn="ctr"/>
            <a:r>
              <a:rPr lang="kk-KZ" sz="1050" dirty="0">
                <a:latin typeface="Segoe UI" panose="020B0502040204020203" pitchFamily="34" charset="0"/>
                <a:cs typeface="Segoe UI" panose="020B0502040204020203" pitchFamily="34" charset="0"/>
              </a:rPr>
              <a:t>жайғастырады</a:t>
            </a:r>
            <a:endParaRPr lang="x-none" sz="1050" dirty="0">
              <a:latin typeface="Segoe UI" panose="020B0502040204020203" pitchFamily="34" charset="0"/>
              <a:cs typeface="Segoe UI" panose="020B0502040204020203" pitchFamily="34" charset="0"/>
            </a:endParaRPr>
          </a:p>
        </p:txBody>
      </p:sp>
      <p:sp>
        <p:nvSpPr>
          <p:cNvPr id="25" name="TextBox 24">
            <a:extLst>
              <a:ext uri="{FF2B5EF4-FFF2-40B4-BE49-F238E27FC236}">
                <a16:creationId xmlns="" xmlns:a16="http://schemas.microsoft.com/office/drawing/2014/main" id="{6D6DCDE2-1A8A-4634-BD5E-9A50FBA09971}"/>
              </a:ext>
            </a:extLst>
          </p:cNvPr>
          <p:cNvSpPr txBox="1"/>
          <p:nvPr/>
        </p:nvSpPr>
        <p:spPr>
          <a:xfrm>
            <a:off x="5115208" y="5204122"/>
            <a:ext cx="1622530" cy="907941"/>
          </a:xfrm>
          <a:prstGeom prst="rect">
            <a:avLst/>
          </a:prstGeom>
          <a:noFill/>
        </p:spPr>
        <p:txBody>
          <a:bodyPr wrap="square" rtlCol="0">
            <a:spAutoFit/>
          </a:bodyPr>
          <a:lstStyle/>
          <a:p>
            <a:pPr lvl="0" algn="ctr"/>
            <a:r>
              <a:rPr lang="ru-RU" sz="1050" dirty="0">
                <a:solidFill>
                  <a:srgbClr val="000000"/>
                </a:solidFill>
                <a:latin typeface="Segoe UI" pitchFamily="34"/>
                <a:ea typeface="SimSun" pitchFamily="2"/>
                <a:cs typeface="Segoe UI" pitchFamily="34"/>
              </a:rPr>
              <a:t>Тауар кассада  </a:t>
            </a:r>
          </a:p>
          <a:p>
            <a:pPr lvl="0" algn="ctr"/>
            <a:r>
              <a:rPr lang="ru-RU" sz="1050" dirty="0">
                <a:solidFill>
                  <a:srgbClr val="000000"/>
                </a:solidFill>
                <a:latin typeface="Segoe UI" pitchFamily="34"/>
                <a:ea typeface="SimSun" pitchFamily="2"/>
                <a:cs typeface="Segoe UI" pitchFamily="34"/>
              </a:rPr>
              <a:t>сатылды – жүйеде</a:t>
            </a:r>
          </a:p>
          <a:p>
            <a:pPr lvl="0" algn="ctr"/>
            <a:r>
              <a:rPr lang="ru-RU" sz="1050" dirty="0">
                <a:solidFill>
                  <a:srgbClr val="000000"/>
                </a:solidFill>
                <a:latin typeface="Segoe UI" pitchFamily="34"/>
                <a:ea typeface="SimSun" pitchFamily="2"/>
                <a:cs typeface="Segoe UI" pitchFamily="34"/>
              </a:rPr>
              <a:t>«код айналымнан шықты»</a:t>
            </a:r>
          </a:p>
          <a:p>
            <a:pPr algn="ctr"/>
            <a:endParaRPr lang="x-none" sz="1100" dirty="0">
              <a:latin typeface="Segoe UI" panose="020B0502040204020203" pitchFamily="34" charset="0"/>
              <a:cs typeface="Segoe UI" panose="020B0502040204020203" pitchFamily="34" charset="0"/>
            </a:endParaRPr>
          </a:p>
        </p:txBody>
      </p:sp>
      <p:sp>
        <p:nvSpPr>
          <p:cNvPr id="31" name="TextBox 30">
            <a:extLst>
              <a:ext uri="{FF2B5EF4-FFF2-40B4-BE49-F238E27FC236}">
                <a16:creationId xmlns="" xmlns:a16="http://schemas.microsoft.com/office/drawing/2014/main" id="{A6632E9F-9A40-414E-8600-63EC6CC36277}"/>
              </a:ext>
            </a:extLst>
          </p:cNvPr>
          <p:cNvSpPr txBox="1"/>
          <p:nvPr/>
        </p:nvSpPr>
        <p:spPr>
          <a:xfrm>
            <a:off x="6723183" y="5204122"/>
            <a:ext cx="1354858" cy="577081"/>
          </a:xfrm>
          <a:prstGeom prst="rect">
            <a:avLst/>
          </a:prstGeom>
          <a:noFill/>
        </p:spPr>
        <p:txBody>
          <a:bodyPr wrap="none" rtlCol="0">
            <a:spAutoFit/>
          </a:bodyPr>
          <a:lstStyle/>
          <a:p>
            <a:pPr lvl="0" algn="ctr"/>
            <a:r>
              <a:rPr lang="ru-RU" sz="1050" dirty="0">
                <a:solidFill>
                  <a:srgbClr val="000000"/>
                </a:solidFill>
                <a:latin typeface="Segoe UI" pitchFamily="34"/>
                <a:ea typeface="SimSun" pitchFamily="2"/>
                <a:cs typeface="Segoe UI" pitchFamily="34"/>
              </a:rPr>
              <a:t>Тауар туралы бар </a:t>
            </a:r>
          </a:p>
          <a:p>
            <a:pPr lvl="0" algn="ctr"/>
            <a:r>
              <a:rPr lang="ru-RU" sz="1050" dirty="0">
                <a:solidFill>
                  <a:srgbClr val="000000"/>
                </a:solidFill>
                <a:latin typeface="Segoe UI" pitchFamily="34"/>
                <a:ea typeface="SimSun" pitchFamily="2"/>
                <a:cs typeface="Segoe UI" pitchFamily="34"/>
              </a:rPr>
              <a:t>шындық мобильді </a:t>
            </a:r>
          </a:p>
          <a:p>
            <a:pPr lvl="0" algn="ctr"/>
            <a:r>
              <a:rPr lang="ru-RU" sz="1050" dirty="0">
                <a:solidFill>
                  <a:srgbClr val="000000"/>
                </a:solidFill>
                <a:latin typeface="Segoe UI" pitchFamily="34"/>
                <a:ea typeface="SimSun" pitchFamily="2"/>
                <a:cs typeface="Segoe UI" pitchFamily="34"/>
              </a:rPr>
              <a:t>қосымшада</a:t>
            </a:r>
          </a:p>
        </p:txBody>
      </p:sp>
      <p:sp>
        <p:nvSpPr>
          <p:cNvPr id="33" name="TextBox 32">
            <a:extLst>
              <a:ext uri="{FF2B5EF4-FFF2-40B4-BE49-F238E27FC236}">
                <a16:creationId xmlns="" xmlns:a16="http://schemas.microsoft.com/office/drawing/2014/main" id="{A5737C1E-CCB3-459C-B97C-A7091BE97F54}"/>
              </a:ext>
            </a:extLst>
          </p:cNvPr>
          <p:cNvSpPr txBox="1"/>
          <p:nvPr/>
        </p:nvSpPr>
        <p:spPr>
          <a:xfrm>
            <a:off x="2514989" y="3782078"/>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2</a:t>
            </a:r>
            <a:endParaRPr lang="x-none" sz="1600" b="1" dirty="0">
              <a:solidFill>
                <a:srgbClr val="00AD5D"/>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 xmlns:a16="http://schemas.microsoft.com/office/drawing/2014/main" id="{D34117DC-02A1-491E-A53C-5AD57479B6F6}"/>
              </a:ext>
            </a:extLst>
          </p:cNvPr>
          <p:cNvSpPr txBox="1"/>
          <p:nvPr/>
        </p:nvSpPr>
        <p:spPr>
          <a:xfrm>
            <a:off x="1946541" y="5183872"/>
            <a:ext cx="1457560" cy="738664"/>
          </a:xfrm>
          <a:prstGeom prst="rect">
            <a:avLst/>
          </a:prstGeom>
          <a:noFill/>
        </p:spPr>
        <p:txBody>
          <a:bodyPr wrap="square" rtlCol="0">
            <a:spAutoFit/>
          </a:bodyPr>
          <a:lstStyle/>
          <a:p>
            <a:pPr algn="ctr"/>
            <a:r>
              <a:rPr lang="ru-RU" sz="1050" dirty="0">
                <a:solidFill>
                  <a:srgbClr val="000000"/>
                </a:solidFill>
                <a:latin typeface="Segoe UI" pitchFamily="34"/>
                <a:ea typeface="SimSun" pitchFamily="2"/>
                <a:cs typeface="Segoe UI" pitchFamily="34"/>
              </a:rPr>
              <a:t>Тауардың жүріп </a:t>
            </a:r>
          </a:p>
          <a:p>
            <a:pPr algn="ctr"/>
            <a:r>
              <a:rPr lang="ru-RU" sz="1050" dirty="0">
                <a:solidFill>
                  <a:srgbClr val="000000"/>
                </a:solidFill>
                <a:latin typeface="Segoe UI" pitchFamily="34"/>
                <a:ea typeface="SimSun" pitchFamily="2"/>
                <a:cs typeface="Segoe UI" pitchFamily="34"/>
              </a:rPr>
              <a:t>өтетін жолы әрбір </a:t>
            </a:r>
          </a:p>
          <a:p>
            <a:pPr algn="ctr"/>
            <a:r>
              <a:rPr lang="ru-RU" sz="1050" dirty="0">
                <a:solidFill>
                  <a:srgbClr val="000000"/>
                </a:solidFill>
                <a:latin typeface="Segoe UI" pitchFamily="34"/>
                <a:ea typeface="SimSun" pitchFamily="2"/>
                <a:cs typeface="Segoe UI" pitchFamily="34"/>
              </a:rPr>
              <a:t>кезеңде белгіленіп </a:t>
            </a:r>
          </a:p>
          <a:p>
            <a:pPr algn="ctr"/>
            <a:r>
              <a:rPr lang="ru-RU" sz="1050" dirty="0">
                <a:solidFill>
                  <a:srgbClr val="000000"/>
                </a:solidFill>
                <a:latin typeface="Segoe UI" pitchFamily="34"/>
                <a:ea typeface="SimSun" pitchFamily="2"/>
                <a:cs typeface="Segoe UI" pitchFamily="34"/>
              </a:rPr>
              <a:t>көрсетіледі</a:t>
            </a:r>
            <a:endParaRPr lang="x-none" sz="1050" dirty="0">
              <a:latin typeface="Segoe UI" panose="020B0502040204020203" pitchFamily="34" charset="0"/>
              <a:cs typeface="Segoe UI" panose="020B0502040204020203" pitchFamily="34" charset="0"/>
            </a:endParaRPr>
          </a:p>
        </p:txBody>
      </p:sp>
      <p:sp>
        <p:nvSpPr>
          <p:cNvPr id="37" name="TextBox 36">
            <a:extLst>
              <a:ext uri="{FF2B5EF4-FFF2-40B4-BE49-F238E27FC236}">
                <a16:creationId xmlns="" xmlns:a16="http://schemas.microsoft.com/office/drawing/2014/main" id="{1BC446F1-6A21-4BFC-BF79-7D808D7214A5}"/>
              </a:ext>
            </a:extLst>
          </p:cNvPr>
          <p:cNvSpPr txBox="1"/>
          <p:nvPr/>
        </p:nvSpPr>
        <p:spPr>
          <a:xfrm>
            <a:off x="4091891" y="3782078"/>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3</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1" name="TextBox 40">
            <a:extLst>
              <a:ext uri="{FF2B5EF4-FFF2-40B4-BE49-F238E27FC236}">
                <a16:creationId xmlns="" xmlns:a16="http://schemas.microsoft.com/office/drawing/2014/main" id="{60A0B923-0A77-4691-8F82-031E51ECC88F}"/>
              </a:ext>
            </a:extLst>
          </p:cNvPr>
          <p:cNvSpPr txBox="1"/>
          <p:nvPr/>
        </p:nvSpPr>
        <p:spPr>
          <a:xfrm>
            <a:off x="5642597" y="3772553"/>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4</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2" name="TextBox 41">
            <a:extLst>
              <a:ext uri="{FF2B5EF4-FFF2-40B4-BE49-F238E27FC236}">
                <a16:creationId xmlns="" xmlns:a16="http://schemas.microsoft.com/office/drawing/2014/main" id="{70380B68-ABA7-4DC3-AAB7-424B01D349E9}"/>
              </a:ext>
            </a:extLst>
          </p:cNvPr>
          <p:cNvSpPr txBox="1"/>
          <p:nvPr/>
        </p:nvSpPr>
        <p:spPr>
          <a:xfrm>
            <a:off x="7213253" y="3777350"/>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5</a:t>
            </a:r>
            <a:endParaRPr lang="x-none" sz="1600" b="1" dirty="0">
              <a:solidFill>
                <a:srgbClr val="00AD5D"/>
              </a:solidFill>
              <a:latin typeface="Segoe UI" panose="020B0502040204020203" pitchFamily="34" charset="0"/>
              <a:cs typeface="Segoe UI" panose="020B0502040204020203" pitchFamily="34" charset="0"/>
            </a:endParaRPr>
          </a:p>
        </p:txBody>
      </p:sp>
      <p:pic>
        <p:nvPicPr>
          <p:cNvPr id="43" name="Рисунок 42">
            <a:extLst>
              <a:ext uri="{FF2B5EF4-FFF2-40B4-BE49-F238E27FC236}">
                <a16:creationId xmlns="" xmlns:a16="http://schemas.microsoft.com/office/drawing/2014/main" id="{5F1A62BB-AB7D-44DA-AA6A-08100F113C7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4157" y="4152510"/>
            <a:ext cx="963034" cy="908969"/>
          </a:xfrm>
          <a:prstGeom prst="rect">
            <a:avLst/>
          </a:prstGeom>
        </p:spPr>
      </p:pic>
      <p:pic>
        <p:nvPicPr>
          <p:cNvPr id="44" name="Рисунок 43">
            <a:extLst>
              <a:ext uri="{FF2B5EF4-FFF2-40B4-BE49-F238E27FC236}">
                <a16:creationId xmlns="" xmlns:a16="http://schemas.microsoft.com/office/drawing/2014/main" id="{748B1DEF-8D1D-488A-82D2-398AE75A471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720275" y="4139776"/>
            <a:ext cx="928505" cy="921703"/>
          </a:xfrm>
          <a:prstGeom prst="rect">
            <a:avLst/>
          </a:prstGeom>
        </p:spPr>
      </p:pic>
      <p:pic>
        <p:nvPicPr>
          <p:cNvPr id="45" name="Рисунок 44">
            <a:extLst>
              <a:ext uri="{FF2B5EF4-FFF2-40B4-BE49-F238E27FC236}">
                <a16:creationId xmlns="" xmlns:a16="http://schemas.microsoft.com/office/drawing/2014/main" id="{AF5336C0-9C29-41F9-9569-950C3EB9C1C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310353" y="4186362"/>
            <a:ext cx="925412" cy="875117"/>
          </a:xfrm>
          <a:prstGeom prst="rect">
            <a:avLst/>
          </a:prstGeom>
        </p:spPr>
      </p:pic>
      <p:pic>
        <p:nvPicPr>
          <p:cNvPr id="46" name="Рисунок 45">
            <a:extLst>
              <a:ext uri="{FF2B5EF4-FFF2-40B4-BE49-F238E27FC236}">
                <a16:creationId xmlns="" xmlns:a16="http://schemas.microsoft.com/office/drawing/2014/main" id="{169598FC-342F-4770-BFFF-157CD988760D}"/>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54616" y="4159171"/>
            <a:ext cx="929650" cy="902308"/>
          </a:xfrm>
          <a:prstGeom prst="rect">
            <a:avLst/>
          </a:prstGeom>
        </p:spPr>
      </p:pic>
      <p:pic>
        <p:nvPicPr>
          <p:cNvPr id="47" name="Рисунок 46">
            <a:extLst>
              <a:ext uri="{FF2B5EF4-FFF2-40B4-BE49-F238E27FC236}">
                <a16:creationId xmlns="" xmlns:a16="http://schemas.microsoft.com/office/drawing/2014/main" id="{463A04B1-F4B2-4E89-8015-2E88971E81FD}"/>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153489" y="4155257"/>
            <a:ext cx="942791" cy="906924"/>
          </a:xfrm>
          <a:prstGeom prst="rect">
            <a:avLst/>
          </a:prstGeom>
        </p:spPr>
      </p:pic>
      <p:pic>
        <p:nvPicPr>
          <p:cNvPr id="21" name="Рисунок 20">
            <a:extLst>
              <a:ext uri="{FF2B5EF4-FFF2-40B4-BE49-F238E27FC236}">
                <a16:creationId xmlns="" xmlns:a16="http://schemas.microsoft.com/office/drawing/2014/main" id="{B9ED0BF3-BF90-4E73-AA4F-8FD491736E47}"/>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47661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0BB4A59D-9AC4-41AE-8543-7D01B55F6270}"/>
              </a:ext>
            </a:extLst>
          </p:cNvPr>
          <p:cNvSpPr/>
          <p:nvPr/>
        </p:nvSpPr>
        <p:spPr>
          <a:xfrm>
            <a:off x="1" y="3134170"/>
            <a:ext cx="2656113" cy="270133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61950" lvl="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және </a:t>
            </a:r>
            <a:r>
              <a:rPr lang="ru-RU" sz="1200" dirty="0" err="1">
                <a:solidFill>
                  <a:srgbClr val="FFFFFF"/>
                </a:solidFill>
                <a:latin typeface="Segoe UI" pitchFamily="34"/>
                <a:ea typeface="SimSun" pitchFamily="2"/>
                <a:cs typeface="Segoe UI" pitchFamily="34"/>
              </a:rPr>
              <a:t>сапалы</a:t>
            </a:r>
            <a:r>
              <a:rPr lang="ru-RU" sz="1200" dirty="0">
                <a:solidFill>
                  <a:srgbClr val="FFFFFF"/>
                </a:solidFill>
                <a:latin typeface="Segoe UI" pitchFamily="34"/>
                <a:ea typeface="SimSun" pitchFamily="2"/>
                <a:cs typeface="Segoe UI" pitchFamily="34"/>
              </a:rPr>
              <a:t> тауарды сатып алу</a:t>
            </a:r>
          </a:p>
          <a:p>
            <a:pPr marL="361950" lvl="0">
              <a:spcAft>
                <a:spcPts val="600"/>
              </a:spcAft>
            </a:pPr>
            <a:r>
              <a:rPr lang="ru-RU" sz="1200" dirty="0" err="1">
                <a:solidFill>
                  <a:srgbClr val="FFFFFF"/>
                </a:solidFill>
                <a:latin typeface="Segoe UI" pitchFamily="34"/>
                <a:ea typeface="SimSun" pitchFamily="2"/>
                <a:cs typeface="Segoe UI" pitchFamily="34"/>
              </a:rPr>
              <a:t>Өмірді</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денсаулықты</a:t>
            </a:r>
            <a:r>
              <a:rPr lang="ru-RU" sz="1200" dirty="0">
                <a:solidFill>
                  <a:srgbClr val="FFFFFF"/>
                </a:solidFill>
                <a:latin typeface="Segoe UI" pitchFamily="34"/>
                <a:ea typeface="SimSun" pitchFamily="2"/>
                <a:cs typeface="Segoe UI" pitchFamily="34"/>
              </a:rPr>
              <a:t> қорғау</a:t>
            </a:r>
          </a:p>
          <a:p>
            <a:pPr marL="361950" lvl="0">
              <a:spcAft>
                <a:spcPts val="600"/>
              </a:spcAft>
            </a:pPr>
            <a:r>
              <a:rPr lang="ru-RU" sz="1200" dirty="0">
                <a:solidFill>
                  <a:srgbClr val="FFFFFF"/>
                </a:solidFill>
                <a:latin typeface="Segoe UI" pitchFamily="34"/>
                <a:ea typeface="SimSun" pitchFamily="2"/>
                <a:cs typeface="Segoe UI" pitchFamily="34"/>
              </a:rPr>
              <a:t>Тиімді қоғамдық бақылау </a:t>
            </a:r>
            <a:r>
              <a:rPr lang="ru-RU" sz="1200" dirty="0" err="1">
                <a:solidFill>
                  <a:srgbClr val="FFFFFF"/>
                </a:solidFill>
                <a:latin typeface="Segoe UI" pitchFamily="34"/>
                <a:ea typeface="SimSun" pitchFamily="2"/>
                <a:cs typeface="Segoe UI" pitchFamily="34"/>
              </a:rPr>
              <a:t>құралын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қолдану</a:t>
            </a:r>
            <a:endParaRPr lang="ru-RU" sz="1200" dirty="0">
              <a:solidFill>
                <a:srgbClr val="FFFFFF"/>
              </a:solidFill>
              <a:latin typeface="Segoe UI" pitchFamily="34"/>
              <a:ea typeface="SimSun" pitchFamily="2"/>
              <a:cs typeface="Segoe UI" pitchFamily="34"/>
            </a:endParaRPr>
          </a:p>
          <a:p>
            <a:pPr marL="36195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тауарларды </a:t>
            </a:r>
            <a:r>
              <a:rPr lang="ru-RU" sz="1200" dirty="0" err="1">
                <a:solidFill>
                  <a:srgbClr val="FFFFFF"/>
                </a:solidFill>
                <a:latin typeface="Segoe UI" pitchFamily="34"/>
                <a:ea typeface="SimSun" pitchFamily="2"/>
                <a:cs typeface="Segoe UI" pitchFamily="34"/>
              </a:rPr>
              <a:t>пайдалану</a:t>
            </a:r>
            <a:r>
              <a:rPr lang="ru-RU" sz="1200" dirty="0">
                <a:solidFill>
                  <a:srgbClr val="FFFFFF"/>
                </a:solidFill>
                <a:latin typeface="Segoe UI" pitchFamily="34"/>
                <a:ea typeface="SimSun" pitchFamily="2"/>
                <a:cs typeface="Segoe UI" pitchFamily="34"/>
              </a:rPr>
              <a:t> есебінен </a:t>
            </a:r>
            <a:r>
              <a:rPr lang="ru-RU" sz="1200" dirty="0" err="1">
                <a:solidFill>
                  <a:srgbClr val="FFFFFF"/>
                </a:solidFill>
                <a:latin typeface="Segoe UI" pitchFamily="34"/>
                <a:ea typeface="SimSun" pitchFamily="2"/>
                <a:cs typeface="Segoe UI" pitchFamily="34"/>
              </a:rPr>
              <a:t>өмір</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деңгейін</a:t>
            </a:r>
            <a:r>
              <a:rPr lang="ru-RU" sz="1200" dirty="0">
                <a:solidFill>
                  <a:srgbClr val="FFFFFF"/>
                </a:solidFill>
                <a:latin typeface="Segoe UI" pitchFamily="34"/>
                <a:ea typeface="SimSun" pitchFamily="2"/>
                <a:cs typeface="Segoe UI" pitchFamily="34"/>
              </a:rPr>
              <a:t> жоғарылату</a:t>
            </a:r>
            <a:r>
              <a:rPr lang="ru-RU" sz="1200" dirty="0">
                <a:solidFill>
                  <a:schemeClr val="bg1"/>
                </a:solidFill>
                <a:latin typeface="Segoe UI" panose="020B0502040204020203" pitchFamily="34" charset="0"/>
                <a:cs typeface="Segoe UI" panose="020B0502040204020203" pitchFamily="34" charset="0"/>
              </a:rPr>
              <a:t/>
            </a:r>
            <a:br>
              <a:rPr lang="ru-RU" sz="1200" dirty="0">
                <a:solidFill>
                  <a:schemeClr val="bg1"/>
                </a:solidFill>
                <a:latin typeface="Segoe UI" panose="020B0502040204020203" pitchFamily="34" charset="0"/>
                <a:cs typeface="Segoe UI" panose="020B0502040204020203" pitchFamily="34" charset="0"/>
              </a:rPr>
            </a:br>
            <a:endParaRPr lang="x-none" sz="1200" dirty="0">
              <a:solidFill>
                <a:schemeClr val="bg1"/>
              </a:solidFill>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 xmlns:a16="http://schemas.microsoft.com/office/drawing/2014/main" id="{356E26BB-FC8C-4F95-ABC0-175D4D8BC0B6}"/>
              </a:ext>
            </a:extLst>
          </p:cNvPr>
          <p:cNvSpPr/>
          <p:nvPr/>
        </p:nvSpPr>
        <p:spPr>
          <a:xfrm>
            <a:off x="5512526" y="3134171"/>
            <a:ext cx="2767873" cy="269498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449263" lvl="0">
              <a:spcAft>
                <a:spcPts val="600"/>
              </a:spcAft>
            </a:pPr>
            <a:r>
              <a:rPr lang="ru-RU" sz="1200" dirty="0" err="1">
                <a:solidFill>
                  <a:srgbClr val="FFFFFF"/>
                </a:solidFill>
                <a:latin typeface="Segoe UI" pitchFamily="34"/>
                <a:ea typeface="SimSun" pitchFamily="2"/>
                <a:cs typeface="Segoe UI" pitchFamily="34"/>
              </a:rPr>
              <a:t>Нарықтардың</a:t>
            </a:r>
            <a:r>
              <a:rPr lang="ru-RU" sz="1200" dirty="0">
                <a:solidFill>
                  <a:srgbClr val="FFFFFF"/>
                </a:solidFill>
                <a:latin typeface="Segoe UI" pitchFamily="34"/>
                <a:ea typeface="SimSun" pitchFamily="2"/>
                <a:cs typeface="Segoe UI" pitchFamily="34"/>
              </a:rPr>
              <a:t> ашықтығын жоғарылату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err="1">
                <a:solidFill>
                  <a:srgbClr val="FFFFFF"/>
                </a:solidFill>
                <a:latin typeface="Segoe UI" pitchFamily="34"/>
                <a:ea typeface="SimSun" pitchFamily="2"/>
                <a:cs typeface="Segoe UI" pitchFamily="34"/>
              </a:rPr>
              <a:t>Бұрмаланған</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контрафактілік</a:t>
            </a:r>
            <a:r>
              <a:rPr lang="ru-RU" sz="1200" dirty="0">
                <a:solidFill>
                  <a:srgbClr val="FFFFFF"/>
                </a:solidFill>
                <a:latin typeface="Segoe UI" pitchFamily="34"/>
                <a:ea typeface="SimSun" pitchFamily="2"/>
                <a:cs typeface="Segoe UI" pitchFamily="34"/>
              </a:rPr>
              <a:t> өнім үлесін азайту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Бақылау </a:t>
            </a:r>
            <a:r>
              <a:rPr lang="ru-RU" sz="1200" dirty="0" err="1">
                <a:solidFill>
                  <a:srgbClr val="FFFFFF"/>
                </a:solidFill>
                <a:latin typeface="Segoe UI" pitchFamily="34"/>
                <a:ea typeface="SimSun" pitchFamily="2"/>
                <a:cs typeface="Segoe UI" pitchFamily="34"/>
              </a:rPr>
              <a:t>тиімділігін</a:t>
            </a:r>
            <a:r>
              <a:rPr lang="ru-RU" sz="1200" dirty="0">
                <a:solidFill>
                  <a:srgbClr val="FFFFFF"/>
                </a:solidFill>
                <a:latin typeface="Segoe UI" pitchFamily="34"/>
                <a:ea typeface="SimSun" pitchFamily="2"/>
                <a:cs typeface="Segoe UI" pitchFamily="34"/>
              </a:rPr>
              <a:t> жоғарылату</a:t>
            </a:r>
          </a:p>
          <a:p>
            <a:pPr marL="449263" lvl="0">
              <a:spcAft>
                <a:spcPts val="600"/>
              </a:spcAft>
            </a:pPr>
            <a:r>
              <a:rPr lang="ru-RU" sz="1200" dirty="0" err="1">
                <a:solidFill>
                  <a:srgbClr val="FFFFFF"/>
                </a:solidFill>
                <a:latin typeface="Segoe UI" pitchFamily="34"/>
                <a:ea typeface="SimSun" pitchFamily="2"/>
                <a:cs typeface="Segoe UI" pitchFamily="34"/>
              </a:rPr>
              <a:t>Салықтар</a:t>
            </a:r>
            <a:r>
              <a:rPr lang="ru-RU" sz="1200" dirty="0">
                <a:solidFill>
                  <a:srgbClr val="FFFFFF"/>
                </a:solidFill>
                <a:latin typeface="Segoe UI" pitchFamily="34"/>
                <a:ea typeface="SimSun" pitchFamily="2"/>
                <a:cs typeface="Segoe UI" pitchFamily="34"/>
              </a:rPr>
              <a:t> мен </a:t>
            </a:r>
            <a:r>
              <a:rPr lang="ru-RU" sz="1200" dirty="0" err="1">
                <a:solidFill>
                  <a:srgbClr val="FFFFFF"/>
                </a:solidFill>
                <a:latin typeface="Segoe UI" pitchFamily="34"/>
                <a:ea typeface="SimSun" pitchFamily="2"/>
                <a:cs typeface="Segoe UI" pitchFamily="34"/>
              </a:rPr>
              <a:t>кеден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төлемдерінің</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өсімі</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Еңбек өнімділігін </a:t>
            </a:r>
            <a:r>
              <a:rPr lang="ru-RU" sz="1200" dirty="0" err="1">
                <a:solidFill>
                  <a:srgbClr val="FFFFFF"/>
                </a:solidFill>
                <a:latin typeface="Segoe UI" pitchFamily="34"/>
                <a:ea typeface="SimSun" pitchFamily="2"/>
                <a:cs typeface="Segoe UI" pitchFamily="34"/>
              </a:rPr>
              <a:t>арттыру</a:t>
            </a:r>
            <a:endParaRPr lang="ru-RU" sz="1200" dirty="0">
              <a:solidFill>
                <a:srgbClr val="FFFFFF"/>
              </a:solidFill>
              <a:latin typeface="Segoe UI" pitchFamily="34"/>
              <a:ea typeface="SimSun" pitchFamily="2"/>
              <a:cs typeface="Segoe UI" pitchFamily="34"/>
            </a:endParaRPr>
          </a:p>
          <a:p>
            <a:pPr marL="449263">
              <a:spcAft>
                <a:spcPts val="600"/>
              </a:spcAft>
            </a:pPr>
            <a:endParaRPr lang="x-none" sz="1200" dirty="0">
              <a:solidFill>
                <a:schemeClr val="bg1"/>
              </a:solidFill>
              <a:latin typeface="Segoe UI" panose="020B0502040204020203" pitchFamily="34" charset="0"/>
              <a:cs typeface="Segoe UI" panose="020B0502040204020203" pitchFamily="34" charset="0"/>
            </a:endParaRPr>
          </a:p>
        </p:txBody>
      </p:sp>
      <p:sp>
        <p:nvSpPr>
          <p:cNvPr id="5" name="Прямоугольник 4">
            <a:extLst>
              <a:ext uri="{FF2B5EF4-FFF2-40B4-BE49-F238E27FC236}">
                <a16:creationId xmlns="" xmlns:a16="http://schemas.microsoft.com/office/drawing/2014/main" id="{536999EA-2E5B-409E-98EB-85A171131D99}"/>
              </a:ext>
            </a:extLst>
          </p:cNvPr>
          <p:cNvSpPr/>
          <p:nvPr/>
        </p:nvSpPr>
        <p:spPr>
          <a:xfrm>
            <a:off x="2595154" y="3140521"/>
            <a:ext cx="2917372" cy="2688635"/>
          </a:xfrm>
          <a:prstGeom prst="rect">
            <a:avLst/>
          </a:prstGeom>
          <a:solidFill>
            <a:schemeClr val="bg1"/>
          </a:solidFill>
          <a:ln>
            <a:solidFill>
              <a:srgbClr val="00A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55600">
              <a:spcAft>
                <a:spcPts val="600"/>
              </a:spcAft>
            </a:pPr>
            <a:endParaRPr lang="x-none" sz="1200" dirty="0">
              <a:solidFill>
                <a:schemeClr val="tx1"/>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 xmlns:a16="http://schemas.microsoft.com/office/drawing/2014/main" id="{9186B765-9759-4B92-B87E-BB542718D8D1}"/>
              </a:ext>
            </a:extLst>
          </p:cNvPr>
          <p:cNvSpPr txBox="1"/>
          <p:nvPr/>
        </p:nvSpPr>
        <p:spPr>
          <a:xfrm>
            <a:off x="429986" y="2759925"/>
            <a:ext cx="1253869"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Т</a:t>
            </a:r>
            <a:r>
              <a:rPr lang="ru-RU" sz="1600" b="1" dirty="0" err="1">
                <a:latin typeface="Segoe UI" panose="020B0502040204020203" pitchFamily="34" charset="0"/>
                <a:cs typeface="Segoe UI" panose="020B0502040204020203" pitchFamily="34" charset="0"/>
              </a:rPr>
              <a:t>ұтынушы</a:t>
            </a:r>
            <a:endParaRPr lang="x-none" sz="1600" b="1" dirty="0">
              <a:latin typeface="Segoe UI" panose="020B0502040204020203" pitchFamily="34" charset="0"/>
              <a:cs typeface="Segoe UI" panose="020B0502040204020203" pitchFamily="34" charset="0"/>
            </a:endParaRPr>
          </a:p>
        </p:txBody>
      </p:sp>
      <p:sp>
        <p:nvSpPr>
          <p:cNvPr id="8" name="TextBox 7">
            <a:extLst>
              <a:ext uri="{FF2B5EF4-FFF2-40B4-BE49-F238E27FC236}">
                <a16:creationId xmlns="" xmlns:a16="http://schemas.microsoft.com/office/drawing/2014/main" id="{EB37F4BF-6807-4D27-B3C0-303444CC1D94}"/>
              </a:ext>
            </a:extLst>
          </p:cNvPr>
          <p:cNvSpPr txBox="1"/>
          <p:nvPr/>
        </p:nvSpPr>
        <p:spPr>
          <a:xfrm>
            <a:off x="3510376" y="2759925"/>
            <a:ext cx="877163" cy="338554"/>
          </a:xfrm>
          <a:prstGeom prst="rect">
            <a:avLst/>
          </a:prstGeom>
          <a:noFill/>
        </p:spPr>
        <p:txBody>
          <a:bodyPr wrap="none" rtlCol="0">
            <a:spAutoFit/>
          </a:bodyPr>
          <a:lstStyle/>
          <a:p>
            <a:r>
              <a:rPr lang="ru-RU" sz="1600" b="1" dirty="0">
                <a:latin typeface="Segoe UI" panose="020B0502040204020203" pitchFamily="34" charset="0"/>
                <a:cs typeface="Segoe UI" panose="020B0502040204020203" pitchFamily="34" charset="0"/>
              </a:rPr>
              <a:t>Бизнес</a:t>
            </a:r>
            <a:endParaRPr lang="x-none" sz="1600" b="1"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 xmlns:a16="http://schemas.microsoft.com/office/drawing/2014/main" id="{CC71093A-C172-459B-B5FE-6EA5DC39BF27}"/>
              </a:ext>
            </a:extLst>
          </p:cNvPr>
          <p:cNvSpPr txBox="1"/>
          <p:nvPr/>
        </p:nvSpPr>
        <p:spPr>
          <a:xfrm>
            <a:off x="6226800" y="2759925"/>
            <a:ext cx="1200842"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Мемлекет</a:t>
            </a:r>
            <a:endParaRPr lang="x-none" sz="1600" b="1" dirty="0">
              <a:latin typeface="Segoe UI" panose="020B0502040204020203" pitchFamily="34" charset="0"/>
              <a:cs typeface="Segoe UI" panose="020B0502040204020203" pitchFamily="34" charset="0"/>
            </a:endParaRPr>
          </a:p>
        </p:txBody>
      </p:sp>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91886" y="783928"/>
            <a:ext cx="7498080" cy="1249251"/>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smtClean="0">
                <a:solidFill>
                  <a:schemeClr val="bg1"/>
                </a:solidFill>
                <a:latin typeface="Segoe UI" pitchFamily="34"/>
                <a:ea typeface="SimSun" pitchFamily="2"/>
                <a:cs typeface="Segoe UI" pitchFamily="34"/>
              </a:rPr>
              <a:t>     </a:t>
            </a:r>
            <a:r>
              <a:rPr lang="ru-RU" dirty="0" err="1" smtClean="0">
                <a:solidFill>
                  <a:schemeClr val="bg1"/>
                </a:solidFill>
                <a:latin typeface="Segoe UI" pitchFamily="34"/>
                <a:ea typeface="SimSun" pitchFamily="2"/>
                <a:cs typeface="Segoe UI" pitchFamily="34"/>
              </a:rPr>
              <a:t>Ұлттық</a:t>
            </a:r>
            <a:r>
              <a:rPr lang="ru-RU" dirty="0" smtClean="0">
                <a:solidFill>
                  <a:schemeClr val="bg1"/>
                </a:solidFill>
                <a:latin typeface="Segoe UI" pitchFamily="34"/>
                <a:ea typeface="SimSun" pitchFamily="2"/>
                <a:cs typeface="Segoe UI" pitchFamily="34"/>
              </a:rPr>
              <a:t> </a:t>
            </a:r>
            <a:r>
              <a:rPr lang="ru-RU" dirty="0">
                <a:solidFill>
                  <a:schemeClr val="bg1"/>
                </a:solidFill>
                <a:latin typeface="Segoe UI" pitchFamily="34"/>
                <a:ea typeface="SimSun" pitchFamily="2"/>
                <a:cs typeface="Segoe UI" pitchFamily="34"/>
              </a:rPr>
              <a:t>жүйе әрбір сатып алушыға дүкен сөресіндегі тауардың шыққан жерін тексеру мүмкіндігін ғана емес, сонымен қатар анықталған </a:t>
            </a:r>
            <a:r>
              <a:rPr lang="ru-RU" dirty="0" err="1">
                <a:solidFill>
                  <a:schemeClr val="bg1"/>
                </a:solidFill>
                <a:latin typeface="Segoe UI" pitchFamily="34"/>
                <a:ea typeface="SimSun" pitchFamily="2"/>
                <a:cs typeface="Segoe UI" pitchFamily="34"/>
              </a:rPr>
              <a:t>бұзушылықтар</a:t>
            </a:r>
            <a:r>
              <a:rPr lang="ru-RU" dirty="0">
                <a:solidFill>
                  <a:schemeClr val="bg1"/>
                </a:solidFill>
                <a:latin typeface="Segoe UI" pitchFamily="34"/>
                <a:ea typeface="SimSun" pitchFamily="2"/>
                <a:cs typeface="Segoe UI" pitchFamily="34"/>
              </a:rPr>
              <a:t> туралы хабарлауға жағдай жасайды</a:t>
            </a: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460462" y="2226016"/>
            <a:ext cx="6094104"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kk-KZ" sz="2200" b="1" dirty="0">
                <a:latin typeface="Segoe UI" panose="020B0502040204020203" pitchFamily="34" charset="0"/>
                <a:cs typeface="Segoe UI" panose="020B0502040204020203" pitchFamily="34" charset="0"/>
              </a:rPr>
              <a:t> жүйесінің бенефициарлары</a:t>
            </a:r>
            <a:r>
              <a:rPr lang="en-US" sz="2200" b="1" dirty="0">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 xmlns:a16="http://schemas.microsoft.com/office/drawing/2014/main" id="{802BBDD6-2425-4549-B896-61B603CB928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654" y="3487646"/>
            <a:ext cx="214662" cy="210630"/>
          </a:xfrm>
          <a:prstGeom prst="rect">
            <a:avLst/>
          </a:prstGeom>
        </p:spPr>
      </p:pic>
      <p:pic>
        <p:nvPicPr>
          <p:cNvPr id="14" name="Рисунок 13">
            <a:extLst>
              <a:ext uri="{FF2B5EF4-FFF2-40B4-BE49-F238E27FC236}">
                <a16:creationId xmlns="" xmlns:a16="http://schemas.microsoft.com/office/drawing/2014/main" id="{C38D157D-F168-4D79-9E4D-F53552FEE9B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92" y="3887330"/>
            <a:ext cx="214660" cy="210629"/>
          </a:xfrm>
          <a:prstGeom prst="rect">
            <a:avLst/>
          </a:prstGeom>
        </p:spPr>
      </p:pic>
      <p:pic>
        <p:nvPicPr>
          <p:cNvPr id="15" name="Рисунок 14">
            <a:extLst>
              <a:ext uri="{FF2B5EF4-FFF2-40B4-BE49-F238E27FC236}">
                <a16:creationId xmlns="" xmlns:a16="http://schemas.microsoft.com/office/drawing/2014/main" id="{5941E6C1-C3DD-4D1A-BA2E-E55AE1F8F11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0654" y="4376348"/>
            <a:ext cx="214660" cy="210629"/>
          </a:xfrm>
          <a:prstGeom prst="rect">
            <a:avLst/>
          </a:prstGeom>
        </p:spPr>
      </p:pic>
      <p:pic>
        <p:nvPicPr>
          <p:cNvPr id="16" name="Рисунок 15">
            <a:extLst>
              <a:ext uri="{FF2B5EF4-FFF2-40B4-BE49-F238E27FC236}">
                <a16:creationId xmlns="" xmlns:a16="http://schemas.microsoft.com/office/drawing/2014/main" id="{D56A4FFD-2FDA-4994-9BC0-66C2A6DC58B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092" y="4809124"/>
            <a:ext cx="214660" cy="210629"/>
          </a:xfrm>
          <a:prstGeom prst="rect">
            <a:avLst/>
          </a:prstGeom>
        </p:spPr>
      </p:pic>
      <p:sp>
        <p:nvSpPr>
          <p:cNvPr id="17" name="TextBox 16">
            <a:extLst>
              <a:ext uri="{FF2B5EF4-FFF2-40B4-BE49-F238E27FC236}">
                <a16:creationId xmlns="" xmlns:a16="http://schemas.microsoft.com/office/drawing/2014/main" id="{FB1362E9-3C33-4BE7-890D-C2DA9E400DCE}"/>
              </a:ext>
            </a:extLst>
          </p:cNvPr>
          <p:cNvSpPr txBox="1"/>
          <p:nvPr/>
        </p:nvSpPr>
        <p:spPr>
          <a:xfrm>
            <a:off x="2603320" y="3311947"/>
            <a:ext cx="2909205" cy="2062103"/>
          </a:xfrm>
          <a:prstGeom prst="rect">
            <a:avLst/>
          </a:prstGeom>
          <a:noFill/>
        </p:spPr>
        <p:txBody>
          <a:bodyPr wrap="square" rtlCol="0">
            <a:spAutoFit/>
          </a:bodyPr>
          <a:lstStyle/>
          <a:p>
            <a:pPr marL="355600" lvl="0">
              <a:spcAft>
                <a:spcPts val="600"/>
              </a:spcAft>
            </a:pPr>
            <a:r>
              <a:rPr lang="ru-RU" sz="1200" dirty="0" err="1">
                <a:solidFill>
                  <a:srgbClr val="000000"/>
                </a:solidFill>
                <a:latin typeface="Segoe UI" pitchFamily="34"/>
                <a:ea typeface="SimSun" pitchFamily="2"/>
                <a:cs typeface="Segoe UI" pitchFamily="34"/>
              </a:rPr>
              <a:t>Нарықтан</a:t>
            </a:r>
            <a:r>
              <a:rPr lang="ru-RU" sz="1200" dirty="0">
                <a:solidFill>
                  <a:srgbClr val="000000"/>
                </a:solidFill>
                <a:latin typeface="Segoe UI" pitchFamily="34"/>
                <a:ea typeface="SimSun" pitchFamily="2"/>
                <a:cs typeface="Segoe UI" pitchFamily="34"/>
              </a:rPr>
              <a:t> заңсыз </a:t>
            </a:r>
            <a:r>
              <a:rPr lang="ru-RU" sz="1200" dirty="0" err="1">
                <a:solidFill>
                  <a:srgbClr val="000000"/>
                </a:solidFill>
                <a:latin typeface="Segoe UI" pitchFamily="34"/>
                <a:ea typeface="SimSun" pitchFamily="2"/>
                <a:cs typeface="Segoe UI" pitchFamily="34"/>
              </a:rPr>
              <a:t>өнімдерді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ығыстырып</a:t>
            </a:r>
            <a:r>
              <a:rPr lang="ru-RU" sz="1200" dirty="0">
                <a:solidFill>
                  <a:srgbClr val="000000"/>
                </a:solidFill>
                <a:latin typeface="Segoe UI" pitchFamily="34"/>
                <a:ea typeface="SimSun" pitchFamily="2"/>
                <a:cs typeface="Segoe UI" pitchFamily="34"/>
              </a:rPr>
              <a:t> шығару есебінен </a:t>
            </a:r>
            <a:r>
              <a:rPr lang="ru-RU" sz="1200" dirty="0" err="1">
                <a:solidFill>
                  <a:srgbClr val="000000"/>
                </a:solidFill>
                <a:latin typeface="Segoe UI" pitchFamily="34"/>
                <a:ea typeface="SimSun" pitchFamily="2"/>
                <a:cs typeface="Segoe UI" pitchFamily="34"/>
              </a:rPr>
              <a:t>түсім</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өсіміне</a:t>
            </a:r>
            <a:r>
              <a:rPr lang="ru-RU" sz="1200" dirty="0">
                <a:solidFill>
                  <a:srgbClr val="000000"/>
                </a:solidFill>
                <a:latin typeface="Segoe UI" pitchFamily="34"/>
                <a:ea typeface="SimSun" pitchFamily="2"/>
                <a:cs typeface="Segoe UI" pitchFamily="34"/>
              </a:rPr>
              <a:t> қол </a:t>
            </a:r>
            <a:r>
              <a:rPr lang="ru-RU" sz="1200" dirty="0" err="1">
                <a:solidFill>
                  <a:srgbClr val="000000"/>
                </a:solidFill>
                <a:latin typeface="Segoe UI" pitchFamily="34"/>
                <a:ea typeface="SimSun" pitchFamily="2"/>
                <a:cs typeface="Segoe UI" pitchFamily="34"/>
              </a:rPr>
              <a:t>жеткізу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Тең</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бәсекелестік</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жағдайлары</a:t>
            </a:r>
            <a:endParaRPr lang="ru-RU" sz="1200" dirty="0">
              <a:solidFill>
                <a:srgbClr val="000000"/>
              </a:solidFill>
              <a:latin typeface="Segoe UI" pitchFamily="34"/>
              <a:ea typeface="SimSun" pitchFamily="2"/>
              <a:cs typeface="Segoe UI" pitchFamily="34"/>
            </a:endParaRPr>
          </a:p>
          <a:p>
            <a:pPr marL="355600" lvl="0">
              <a:spcAft>
                <a:spcPts val="600"/>
              </a:spcAft>
            </a:pPr>
            <a:r>
              <a:rPr lang="ru-RU" sz="1200" dirty="0" err="1">
                <a:solidFill>
                  <a:srgbClr val="000000"/>
                </a:solidFill>
                <a:latin typeface="Segoe UI" pitchFamily="34"/>
                <a:ea typeface="SimSun" pitchFamily="2"/>
                <a:cs typeface="Segoe UI" pitchFamily="34"/>
              </a:rPr>
              <a:t>Процестерді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оңтайландыру</a:t>
            </a:r>
            <a:r>
              <a:rPr lang="ru-RU" sz="1200" dirty="0">
                <a:solidFill>
                  <a:srgbClr val="000000"/>
                </a:solidFill>
                <a:latin typeface="Segoe UI" pitchFamily="34"/>
                <a:ea typeface="SimSun" pitchFamily="2"/>
                <a:cs typeface="Segoe UI" pitchFamily="34"/>
              </a:rPr>
              <a:t> және шығындарды азайту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Жүйе</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деректері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негізінде</a:t>
            </a:r>
            <a:r>
              <a:rPr lang="ru-RU" sz="1200" dirty="0">
                <a:solidFill>
                  <a:srgbClr val="000000"/>
                </a:solidFill>
                <a:latin typeface="Segoe UI" pitchFamily="34"/>
                <a:ea typeface="SimSun" pitchFamily="2"/>
                <a:cs typeface="Segoe UI" pitchFamily="34"/>
              </a:rPr>
              <a:t> бизнес-аналитика сапасын жоғарылату</a:t>
            </a:r>
          </a:p>
          <a:p>
            <a:pPr marL="355600" lvl="0">
              <a:spcAft>
                <a:spcPts val="600"/>
              </a:spcAft>
            </a:pPr>
            <a:r>
              <a:rPr lang="ru-RU" sz="1200" dirty="0">
                <a:solidFill>
                  <a:srgbClr val="000000"/>
                </a:solidFill>
                <a:latin typeface="Segoe UI" pitchFamily="34"/>
                <a:ea typeface="SimSun" pitchFamily="2"/>
                <a:cs typeface="Segoe UI" pitchFamily="34"/>
              </a:rPr>
              <a:t>Адал өндірушінің брендін қорғау</a:t>
            </a:r>
          </a:p>
        </p:txBody>
      </p:sp>
      <p:pic>
        <p:nvPicPr>
          <p:cNvPr id="18" name="Рисунок 17">
            <a:extLst>
              <a:ext uri="{FF2B5EF4-FFF2-40B4-BE49-F238E27FC236}">
                <a16:creationId xmlns="" xmlns:a16="http://schemas.microsoft.com/office/drawing/2014/main" id="{1749CC0C-82D1-465A-94D0-36A33046B1D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7893" y="3374240"/>
            <a:ext cx="209207" cy="210630"/>
          </a:xfrm>
          <a:prstGeom prst="rect">
            <a:avLst/>
          </a:prstGeom>
        </p:spPr>
      </p:pic>
      <p:pic>
        <p:nvPicPr>
          <p:cNvPr id="19" name="Рисунок 18">
            <a:extLst>
              <a:ext uri="{FF2B5EF4-FFF2-40B4-BE49-F238E27FC236}">
                <a16:creationId xmlns="" xmlns:a16="http://schemas.microsoft.com/office/drawing/2014/main" id="{29FF35D6-89DC-40BF-97E2-48256251D821}"/>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25398" y="3978762"/>
            <a:ext cx="209207" cy="210630"/>
          </a:xfrm>
          <a:prstGeom prst="rect">
            <a:avLst/>
          </a:prstGeom>
        </p:spPr>
      </p:pic>
      <p:pic>
        <p:nvPicPr>
          <p:cNvPr id="20" name="Рисунок 19">
            <a:extLst>
              <a:ext uri="{FF2B5EF4-FFF2-40B4-BE49-F238E27FC236}">
                <a16:creationId xmlns="" xmlns:a16="http://schemas.microsoft.com/office/drawing/2014/main" id="{02BB6DB5-918D-4F84-BC4D-51CBD0F55A6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28766" y="4346290"/>
            <a:ext cx="209207" cy="210630"/>
          </a:xfrm>
          <a:prstGeom prst="rect">
            <a:avLst/>
          </a:prstGeom>
        </p:spPr>
      </p:pic>
      <p:pic>
        <p:nvPicPr>
          <p:cNvPr id="21" name="Рисунок 20">
            <a:extLst>
              <a:ext uri="{FF2B5EF4-FFF2-40B4-BE49-F238E27FC236}">
                <a16:creationId xmlns="" xmlns:a16="http://schemas.microsoft.com/office/drawing/2014/main" id="{22026CE2-21EB-4C0E-8077-ADB127A4A80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7893" y="4729765"/>
            <a:ext cx="209207" cy="210630"/>
          </a:xfrm>
          <a:prstGeom prst="rect">
            <a:avLst/>
          </a:prstGeom>
        </p:spPr>
      </p:pic>
      <p:pic>
        <p:nvPicPr>
          <p:cNvPr id="22" name="Рисунок 21">
            <a:extLst>
              <a:ext uri="{FF2B5EF4-FFF2-40B4-BE49-F238E27FC236}">
                <a16:creationId xmlns="" xmlns:a16="http://schemas.microsoft.com/office/drawing/2014/main" id="{FFE84221-0CAE-44DC-9801-4B051A57551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752273" y="5155666"/>
            <a:ext cx="209207" cy="210630"/>
          </a:xfrm>
          <a:prstGeom prst="rect">
            <a:avLst/>
          </a:prstGeom>
        </p:spPr>
      </p:pic>
      <p:pic>
        <p:nvPicPr>
          <p:cNvPr id="23" name="Рисунок 22">
            <a:extLst>
              <a:ext uri="{FF2B5EF4-FFF2-40B4-BE49-F238E27FC236}">
                <a16:creationId xmlns="" xmlns:a16="http://schemas.microsoft.com/office/drawing/2014/main" id="{5A31815D-065B-4449-AFDF-AA26704FB97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6181" y="3366883"/>
            <a:ext cx="214662" cy="210630"/>
          </a:xfrm>
          <a:prstGeom prst="rect">
            <a:avLst/>
          </a:prstGeom>
        </p:spPr>
      </p:pic>
      <p:pic>
        <p:nvPicPr>
          <p:cNvPr id="24" name="Рисунок 23">
            <a:extLst>
              <a:ext uri="{FF2B5EF4-FFF2-40B4-BE49-F238E27FC236}">
                <a16:creationId xmlns="" xmlns:a16="http://schemas.microsoft.com/office/drawing/2014/main" id="{7B41B9A2-D8C3-406E-9E87-16964118DA6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6181" y="3873447"/>
            <a:ext cx="214662" cy="210630"/>
          </a:xfrm>
          <a:prstGeom prst="rect">
            <a:avLst/>
          </a:prstGeom>
        </p:spPr>
      </p:pic>
      <p:pic>
        <p:nvPicPr>
          <p:cNvPr id="25" name="Рисунок 24">
            <a:extLst>
              <a:ext uri="{FF2B5EF4-FFF2-40B4-BE49-F238E27FC236}">
                <a16:creationId xmlns="" xmlns:a16="http://schemas.microsoft.com/office/drawing/2014/main" id="{C9FD367A-7F42-45B5-9109-D1C691F000A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0561" y="4435331"/>
            <a:ext cx="214662" cy="210630"/>
          </a:xfrm>
          <a:prstGeom prst="rect">
            <a:avLst/>
          </a:prstGeom>
        </p:spPr>
      </p:pic>
      <p:pic>
        <p:nvPicPr>
          <p:cNvPr id="26" name="Рисунок 25">
            <a:extLst>
              <a:ext uri="{FF2B5EF4-FFF2-40B4-BE49-F238E27FC236}">
                <a16:creationId xmlns="" xmlns:a16="http://schemas.microsoft.com/office/drawing/2014/main" id="{F2C26F19-0CD3-4D75-B232-A35CFBAFAFA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1332" y="4676149"/>
            <a:ext cx="214662" cy="210630"/>
          </a:xfrm>
          <a:prstGeom prst="rect">
            <a:avLst/>
          </a:prstGeom>
        </p:spPr>
      </p:pic>
      <p:pic>
        <p:nvPicPr>
          <p:cNvPr id="27" name="Рисунок 26">
            <a:extLst>
              <a:ext uri="{FF2B5EF4-FFF2-40B4-BE49-F238E27FC236}">
                <a16:creationId xmlns="" xmlns:a16="http://schemas.microsoft.com/office/drawing/2014/main" id="{A191A5BD-AFC5-4A7F-BC7F-BCBCFA8EFFA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40590" y="5125853"/>
            <a:ext cx="214662" cy="210630"/>
          </a:xfrm>
          <a:prstGeom prst="rect">
            <a:avLst/>
          </a:prstGeom>
        </p:spPr>
      </p:pic>
      <p:pic>
        <p:nvPicPr>
          <p:cNvPr id="29" name="Рисунок 28">
            <a:extLst>
              <a:ext uri="{FF2B5EF4-FFF2-40B4-BE49-F238E27FC236}">
                <a16:creationId xmlns="" xmlns:a16="http://schemas.microsoft.com/office/drawing/2014/main" id="{99E3FFBE-515F-4C13-962A-9DB8C788BDD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190224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50076" y="835021"/>
            <a:ext cx="7773252" cy="120604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700" b="1" dirty="0">
                <a:latin typeface="Segoe UI" panose="020B0502040204020203" pitchFamily="34" charset="0"/>
                <a:cs typeface="Segoe UI" panose="020B0502040204020203" pitchFamily="34" charset="0"/>
              </a:rPr>
              <a:t>Data Matrix </a:t>
            </a:r>
            <a:r>
              <a:rPr lang="ru-RU" sz="1700" dirty="0">
                <a:latin typeface="Segoe UI" panose="020B0502040204020203" pitchFamily="34" charset="0"/>
                <a:cs typeface="Segoe UI" panose="020B0502040204020203" pitchFamily="34" charset="0"/>
              </a:rPr>
              <a:t>кодын тауар қаптамасына орналастыру контрафактімен және контрабандымен тиімді күресуге мүмкіндік береді, заңды бизнесті, адал өндірушінің брендін қорғайды, сондай-ақ мемлекетке салық түсімін жоғарылатуға жағдай жасайды</a:t>
            </a:r>
          </a:p>
        </p:txBody>
      </p:sp>
      <p:sp>
        <p:nvSpPr>
          <p:cNvPr id="7" name="TextBox 6">
            <a:extLst>
              <a:ext uri="{FF2B5EF4-FFF2-40B4-BE49-F238E27FC236}">
                <a16:creationId xmlns="" xmlns:a16="http://schemas.microsoft.com/office/drawing/2014/main" id="{A7654765-C27A-400D-9652-A0925890CF1E}"/>
              </a:ext>
            </a:extLst>
          </p:cNvPr>
          <p:cNvSpPr txBox="1"/>
          <p:nvPr/>
        </p:nvSpPr>
        <p:spPr>
          <a:xfrm>
            <a:off x="1209005" y="283107"/>
            <a:ext cx="5677323" cy="430887"/>
          </a:xfrm>
          <a:prstGeom prst="rect">
            <a:avLst/>
          </a:prstGeom>
          <a:noFill/>
        </p:spPr>
        <p:txBody>
          <a:bodyPr wrap="none" rtlCol="0">
            <a:spAutoFit/>
          </a:bodyPr>
          <a:lstStyle/>
          <a:p>
            <a:pPr lvl="0"/>
            <a:r>
              <a:rPr lang="ru-RU" sz="2200" b="1" dirty="0">
                <a:solidFill>
                  <a:srgbClr val="000000"/>
                </a:solidFill>
                <a:latin typeface="Segoe UI" pitchFamily="34"/>
                <a:ea typeface="SimSun" pitchFamily="2"/>
                <a:cs typeface="Segoe UI" pitchFamily="34"/>
              </a:rPr>
              <a:t>Цифрлық код – түпнұсқалылық кепілі</a:t>
            </a:r>
          </a:p>
        </p:txBody>
      </p:sp>
      <p:sp>
        <p:nvSpPr>
          <p:cNvPr id="10" name="Прямоугольник 9">
            <a:extLst>
              <a:ext uri="{FF2B5EF4-FFF2-40B4-BE49-F238E27FC236}">
                <a16:creationId xmlns="" xmlns:a16="http://schemas.microsoft.com/office/drawing/2014/main" id="{4A252CC3-CD51-4E61-B798-FDFAC1FD4189}"/>
              </a:ext>
            </a:extLst>
          </p:cNvPr>
          <p:cNvSpPr/>
          <p:nvPr/>
        </p:nvSpPr>
        <p:spPr>
          <a:xfrm>
            <a:off x="2229395" y="2188609"/>
            <a:ext cx="3631474" cy="496388"/>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400" dirty="0">
                <a:latin typeface="Segoe UI" panose="020B0502040204020203" pitchFamily="34" charset="0"/>
                <a:cs typeface="Segoe UI" panose="020B0502040204020203" pitchFamily="34" charset="0"/>
              </a:rPr>
              <a:t>Таңбалауды криптография көмегімен зауыттан тұтынушыға дейін қорғау</a:t>
            </a:r>
          </a:p>
        </p:txBody>
      </p:sp>
      <p:sp>
        <p:nvSpPr>
          <p:cNvPr id="13" name="TextBox 12">
            <a:extLst>
              <a:ext uri="{FF2B5EF4-FFF2-40B4-BE49-F238E27FC236}">
                <a16:creationId xmlns="" xmlns:a16="http://schemas.microsoft.com/office/drawing/2014/main" id="{3517CFF7-5A9A-4FE1-8A41-0A2CDDF684D5}"/>
              </a:ext>
            </a:extLst>
          </p:cNvPr>
          <p:cNvSpPr txBox="1"/>
          <p:nvPr/>
        </p:nvSpPr>
        <p:spPr>
          <a:xfrm>
            <a:off x="203709" y="2773934"/>
            <a:ext cx="2207656" cy="861774"/>
          </a:xfrm>
          <a:prstGeom prst="rect">
            <a:avLst/>
          </a:prstGeom>
          <a:noFill/>
        </p:spPr>
        <p:txBody>
          <a:bodyPr wrap="none" rtlCol="0">
            <a:spAutoFit/>
          </a:bodyPr>
          <a:lstStyle/>
          <a:p>
            <a:pPr lvl="0" algn="ctr"/>
            <a:r>
              <a:rPr lang="ru-RU" sz="1000" dirty="0">
                <a:solidFill>
                  <a:srgbClr val="000000"/>
                </a:solidFill>
                <a:latin typeface="Segoe UI" pitchFamily="34"/>
                <a:ea typeface="SimSun" pitchFamily="2"/>
                <a:cs typeface="Segoe UI" pitchFamily="34"/>
              </a:rPr>
              <a:t>Таңбалаудың цифрлық коды</a:t>
            </a:r>
          </a:p>
          <a:p>
            <a:pPr lvl="0" algn="ctr"/>
            <a:r>
              <a:rPr lang="ru-RU" sz="1000" dirty="0">
                <a:solidFill>
                  <a:srgbClr val="000000"/>
                </a:solidFill>
                <a:latin typeface="Segoe UI" pitchFamily="34"/>
                <a:ea typeface="SimSun" pitchFamily="2"/>
                <a:cs typeface="Segoe UI" pitchFamily="34"/>
              </a:rPr>
              <a:t>бірегей, қайталанбайды, </a:t>
            </a:r>
          </a:p>
          <a:p>
            <a:pPr lvl="0" algn="ctr"/>
            <a:r>
              <a:rPr lang="ru-RU" sz="1000" dirty="0">
                <a:solidFill>
                  <a:srgbClr val="000000"/>
                </a:solidFill>
                <a:latin typeface="Segoe UI" pitchFamily="34"/>
                <a:ea typeface="SimSun" pitchFamily="2"/>
                <a:cs typeface="Segoe UI" pitchFamily="34"/>
              </a:rPr>
              <a:t>ұрланбайтын болып келеді, кез </a:t>
            </a:r>
          </a:p>
          <a:p>
            <a:pPr lvl="0" algn="ctr"/>
            <a:r>
              <a:rPr lang="ru-RU" sz="1000" dirty="0">
                <a:solidFill>
                  <a:srgbClr val="000000"/>
                </a:solidFill>
                <a:latin typeface="Segoe UI" pitchFamily="34"/>
                <a:ea typeface="SimSun" pitchFamily="2"/>
                <a:cs typeface="Segoe UI" pitchFamily="34"/>
              </a:rPr>
              <a:t>келген қаптамаға оңай белгіленіп </a:t>
            </a:r>
          </a:p>
          <a:p>
            <a:pPr lvl="0" algn="ctr"/>
            <a:r>
              <a:rPr lang="ru-RU" sz="1000" dirty="0">
                <a:solidFill>
                  <a:srgbClr val="000000"/>
                </a:solidFill>
                <a:latin typeface="Segoe UI" pitchFamily="34"/>
                <a:ea typeface="SimSun" pitchFamily="2"/>
                <a:cs typeface="Segoe UI" pitchFamily="34"/>
              </a:rPr>
              <a:t>көрсетіледі</a:t>
            </a:r>
          </a:p>
        </p:txBody>
      </p:sp>
      <p:sp>
        <p:nvSpPr>
          <p:cNvPr id="17" name="TextBox 16">
            <a:extLst>
              <a:ext uri="{FF2B5EF4-FFF2-40B4-BE49-F238E27FC236}">
                <a16:creationId xmlns="" xmlns:a16="http://schemas.microsoft.com/office/drawing/2014/main" id="{C65B2BA7-0396-402D-B63E-7E92D95D6271}"/>
              </a:ext>
            </a:extLst>
          </p:cNvPr>
          <p:cNvSpPr txBox="1"/>
          <p:nvPr/>
        </p:nvSpPr>
        <p:spPr>
          <a:xfrm>
            <a:off x="975859" y="3619639"/>
            <a:ext cx="5802294" cy="430887"/>
          </a:xfrm>
          <a:prstGeom prst="rect">
            <a:avLst/>
          </a:prstGeom>
          <a:noFill/>
        </p:spPr>
        <p:txBody>
          <a:bodyPr wrap="none" rtlCol="0">
            <a:spAutoFit/>
          </a:bodyPr>
          <a:lstStyle/>
          <a:p>
            <a:r>
              <a:rPr lang="ru-RU" sz="2200" b="1" dirty="0">
                <a:latin typeface="Segoe UI" panose="020B0502040204020203" pitchFamily="34" charset="0"/>
                <a:cs typeface="Segoe UI" panose="020B0502040204020203" pitchFamily="34" charset="0"/>
              </a:rPr>
              <a:t>Криптография = </a:t>
            </a:r>
            <a:r>
              <a:rPr lang="ru-RU" sz="2200" b="1" dirty="0">
                <a:solidFill>
                  <a:srgbClr val="000000"/>
                </a:solidFill>
                <a:latin typeface="Segoe UI" pitchFamily="34"/>
                <a:ea typeface="SimSun" pitchFamily="2"/>
                <a:cs typeface="Segoe UI" pitchFamily="34"/>
              </a:rPr>
              <a:t>ақпараттың қауіпсіздігі</a:t>
            </a:r>
            <a:endParaRPr lang="x-none" sz="2200" b="1" dirty="0">
              <a:latin typeface="Segoe UI" panose="020B0502040204020203" pitchFamily="34" charset="0"/>
              <a:cs typeface="Segoe UI" panose="020B0502040204020203" pitchFamily="34" charset="0"/>
            </a:endParaRPr>
          </a:p>
        </p:txBody>
      </p:sp>
      <p:cxnSp>
        <p:nvCxnSpPr>
          <p:cNvPr id="19" name="Прямая соединительная линия 18">
            <a:extLst>
              <a:ext uri="{FF2B5EF4-FFF2-40B4-BE49-F238E27FC236}">
                <a16:creationId xmlns="" xmlns:a16="http://schemas.microsoft.com/office/drawing/2014/main" id="{41B17E8C-CCFA-4240-9F85-B2664F6E6DB3}"/>
              </a:ext>
            </a:extLst>
          </p:cNvPr>
          <p:cNvCxnSpPr/>
          <p:nvPr/>
        </p:nvCxnSpPr>
        <p:spPr>
          <a:xfrm>
            <a:off x="1042516" y="4157109"/>
            <a:ext cx="6132324"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 xmlns:a16="http://schemas.microsoft.com/office/drawing/2014/main" id="{048EDD8F-3613-44B7-A2D0-9BF23D7473DA}"/>
              </a:ext>
            </a:extLst>
          </p:cNvPr>
          <p:cNvCxnSpPr>
            <a:cxnSpLocks/>
          </p:cNvCxnSpPr>
          <p:nvPr/>
        </p:nvCxnSpPr>
        <p:spPr>
          <a:xfrm flipV="1">
            <a:off x="1042516"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 xmlns:a16="http://schemas.microsoft.com/office/drawing/2014/main" id="{1D909800-FDFA-4458-82C8-581B81164CB3}"/>
              </a:ext>
            </a:extLst>
          </p:cNvPr>
          <p:cNvCxnSpPr>
            <a:cxnSpLocks/>
          </p:cNvCxnSpPr>
          <p:nvPr/>
        </p:nvCxnSpPr>
        <p:spPr>
          <a:xfrm flipH="1" flipV="1">
            <a:off x="4129031" y="4050526"/>
            <a:ext cx="737" cy="55751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 xmlns:a16="http://schemas.microsoft.com/office/drawing/2014/main" id="{F351C31C-B535-46F2-915E-19F04187287C}"/>
              </a:ext>
            </a:extLst>
          </p:cNvPr>
          <p:cNvCxnSpPr>
            <a:cxnSpLocks/>
          </p:cNvCxnSpPr>
          <p:nvPr/>
        </p:nvCxnSpPr>
        <p:spPr>
          <a:xfrm flipV="1">
            <a:off x="7174840"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Овал 32">
            <a:extLst>
              <a:ext uri="{FF2B5EF4-FFF2-40B4-BE49-F238E27FC236}">
                <a16:creationId xmlns="" xmlns:a16="http://schemas.microsoft.com/office/drawing/2014/main" id="{295D1BD2-7BAF-428A-921D-650360EBF6D4}"/>
              </a:ext>
            </a:extLst>
          </p:cNvPr>
          <p:cNvSpPr/>
          <p:nvPr/>
        </p:nvSpPr>
        <p:spPr>
          <a:xfrm>
            <a:off x="1548128" y="2426642"/>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Овал 34">
            <a:extLst>
              <a:ext uri="{FF2B5EF4-FFF2-40B4-BE49-F238E27FC236}">
                <a16:creationId xmlns="" xmlns:a16="http://schemas.microsoft.com/office/drawing/2014/main" id="{79D1BEDC-4542-4567-9279-C17887D1E13E}"/>
              </a:ext>
            </a:extLst>
          </p:cNvPr>
          <p:cNvSpPr/>
          <p:nvPr/>
        </p:nvSpPr>
        <p:spPr>
          <a:xfrm>
            <a:off x="2032512" y="2428547"/>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6" name="Овал 35">
            <a:extLst>
              <a:ext uri="{FF2B5EF4-FFF2-40B4-BE49-F238E27FC236}">
                <a16:creationId xmlns="" xmlns:a16="http://schemas.microsoft.com/office/drawing/2014/main" id="{42C12C39-326A-4E21-BD31-8498A89FE669}"/>
              </a:ext>
            </a:extLst>
          </p:cNvPr>
          <p:cNvSpPr/>
          <p:nvPr/>
        </p:nvSpPr>
        <p:spPr>
          <a:xfrm>
            <a:off x="1675049" y="2436516"/>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Овал 36">
            <a:extLst>
              <a:ext uri="{FF2B5EF4-FFF2-40B4-BE49-F238E27FC236}">
                <a16:creationId xmlns="" xmlns:a16="http://schemas.microsoft.com/office/drawing/2014/main" id="{C24220DC-49F5-40E1-9A95-FADC3724D58B}"/>
              </a:ext>
            </a:extLst>
          </p:cNvPr>
          <p:cNvSpPr/>
          <p:nvPr/>
        </p:nvSpPr>
        <p:spPr>
          <a:xfrm>
            <a:off x="1902736" y="2437151"/>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Овал 37">
            <a:extLst>
              <a:ext uri="{FF2B5EF4-FFF2-40B4-BE49-F238E27FC236}">
                <a16:creationId xmlns="" xmlns:a16="http://schemas.microsoft.com/office/drawing/2014/main" id="{C4B85408-8E5B-4192-A848-136B948EC1EB}"/>
              </a:ext>
            </a:extLst>
          </p:cNvPr>
          <p:cNvSpPr/>
          <p:nvPr/>
        </p:nvSpPr>
        <p:spPr>
          <a:xfrm>
            <a:off x="1789527" y="2441375"/>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Овал 38">
            <a:extLst>
              <a:ext uri="{FF2B5EF4-FFF2-40B4-BE49-F238E27FC236}">
                <a16:creationId xmlns="" xmlns:a16="http://schemas.microsoft.com/office/drawing/2014/main" id="{6520C96F-B585-4D06-9E29-F4A43E6E8C17}"/>
              </a:ext>
            </a:extLst>
          </p:cNvPr>
          <p:cNvSpPr/>
          <p:nvPr/>
        </p:nvSpPr>
        <p:spPr>
          <a:xfrm>
            <a:off x="6015734" y="2428674"/>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Овал 39">
            <a:extLst>
              <a:ext uri="{FF2B5EF4-FFF2-40B4-BE49-F238E27FC236}">
                <a16:creationId xmlns="" xmlns:a16="http://schemas.microsoft.com/office/drawing/2014/main" id="{1751C444-08DD-4084-ABAA-04027A9200E1}"/>
              </a:ext>
            </a:extLst>
          </p:cNvPr>
          <p:cNvSpPr/>
          <p:nvPr/>
        </p:nvSpPr>
        <p:spPr>
          <a:xfrm>
            <a:off x="6500118" y="2430579"/>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Овал 40">
            <a:extLst>
              <a:ext uri="{FF2B5EF4-FFF2-40B4-BE49-F238E27FC236}">
                <a16:creationId xmlns="" xmlns:a16="http://schemas.microsoft.com/office/drawing/2014/main" id="{2FE7D6F6-9E8A-434C-A7B8-F1D4194D60FD}"/>
              </a:ext>
            </a:extLst>
          </p:cNvPr>
          <p:cNvSpPr/>
          <p:nvPr/>
        </p:nvSpPr>
        <p:spPr>
          <a:xfrm>
            <a:off x="6142655" y="2438548"/>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2" name="Овал 41">
            <a:extLst>
              <a:ext uri="{FF2B5EF4-FFF2-40B4-BE49-F238E27FC236}">
                <a16:creationId xmlns="" xmlns:a16="http://schemas.microsoft.com/office/drawing/2014/main" id="{040F5B0B-2A9E-4927-84A6-54BDB714720D}"/>
              </a:ext>
            </a:extLst>
          </p:cNvPr>
          <p:cNvSpPr/>
          <p:nvPr/>
        </p:nvSpPr>
        <p:spPr>
          <a:xfrm>
            <a:off x="6370342" y="2439183"/>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Овал 42">
            <a:extLst>
              <a:ext uri="{FF2B5EF4-FFF2-40B4-BE49-F238E27FC236}">
                <a16:creationId xmlns="" xmlns:a16="http://schemas.microsoft.com/office/drawing/2014/main" id="{20D55E1B-CBDB-484B-8488-916815251D11}"/>
              </a:ext>
            </a:extLst>
          </p:cNvPr>
          <p:cNvSpPr/>
          <p:nvPr/>
        </p:nvSpPr>
        <p:spPr>
          <a:xfrm>
            <a:off x="6257133" y="2443407"/>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78" name="TextBox 77">
            <a:extLst>
              <a:ext uri="{FF2B5EF4-FFF2-40B4-BE49-F238E27FC236}">
                <a16:creationId xmlns="" xmlns:a16="http://schemas.microsoft.com/office/drawing/2014/main" id="{D6F6530D-E8A1-4B0D-BD95-FE1E28C55CA1}"/>
              </a:ext>
            </a:extLst>
          </p:cNvPr>
          <p:cNvSpPr txBox="1"/>
          <p:nvPr/>
        </p:nvSpPr>
        <p:spPr>
          <a:xfrm>
            <a:off x="6210860" y="2682644"/>
            <a:ext cx="1545616" cy="769441"/>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Барлық тауар</a:t>
            </a:r>
          </a:p>
          <a:p>
            <a:pPr lvl="0" algn="ctr"/>
            <a:r>
              <a:rPr lang="ru-RU" sz="1100" dirty="0">
                <a:solidFill>
                  <a:srgbClr val="000000"/>
                </a:solidFill>
                <a:latin typeface="Segoe UI" pitchFamily="34"/>
                <a:ea typeface="SimSun" pitchFamily="2"/>
                <a:cs typeface="Segoe UI" pitchFamily="34"/>
              </a:rPr>
              <a:t>топтарына арналған </a:t>
            </a:r>
          </a:p>
          <a:p>
            <a:pPr lvl="0" algn="ctr"/>
            <a:r>
              <a:rPr lang="ru-RU" sz="1100" dirty="0">
                <a:solidFill>
                  <a:srgbClr val="000000"/>
                </a:solidFill>
                <a:latin typeface="Segoe UI" pitchFamily="34"/>
                <a:ea typeface="SimSun" pitchFamily="2"/>
                <a:cs typeface="Segoe UI" pitchFamily="34"/>
              </a:rPr>
              <a:t>бірыңғай шешім</a:t>
            </a:r>
          </a:p>
          <a:p>
            <a:pPr algn="ctr"/>
            <a:endParaRPr lang="x-none" sz="1100"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259639" y="5222353"/>
            <a:ext cx="1587293" cy="600164"/>
          </a:xfrm>
          <a:prstGeom prst="rect">
            <a:avLst/>
          </a:prstGeom>
          <a:noFill/>
        </p:spPr>
        <p:txBody>
          <a:bodyPr wrap="none" rtlCol="0">
            <a:spAutoFit/>
          </a:bodyPr>
          <a:lstStyle/>
          <a:p>
            <a:pPr algn="ctr"/>
            <a:r>
              <a:rPr lang="ru-RU" sz="1100" dirty="0">
                <a:latin typeface="Segoe UI" panose="020B0502040204020203" pitchFamily="34" charset="0"/>
                <a:cs typeface="Segoe UI" panose="020B0502040204020203" pitchFamily="34" charset="0"/>
              </a:rPr>
              <a:t>Тауар </a:t>
            </a:r>
            <a:r>
              <a:rPr lang="ru-RU" sz="1100" dirty="0">
                <a:solidFill>
                  <a:srgbClr val="000000"/>
                </a:solidFill>
                <a:latin typeface="Segoe UI" pitchFamily="34"/>
                <a:ea typeface="SimSun" pitchFamily="2"/>
                <a:cs typeface="Segoe UI" pitchFamily="34"/>
              </a:rPr>
              <a:t>қозғалысының </a:t>
            </a:r>
          </a:p>
          <a:p>
            <a:pPr algn="ctr"/>
            <a:r>
              <a:rPr lang="ru-RU" sz="1100" dirty="0">
                <a:solidFill>
                  <a:srgbClr val="000000"/>
                </a:solidFill>
                <a:latin typeface="Segoe UI" pitchFamily="34"/>
                <a:ea typeface="SimSun" pitchFamily="2"/>
                <a:cs typeface="Segoe UI" pitchFamily="34"/>
              </a:rPr>
              <a:t>барлық кезеңінде </a:t>
            </a:r>
          </a:p>
          <a:p>
            <a:pPr algn="ctr"/>
            <a:r>
              <a:rPr lang="ru-RU" sz="1100" dirty="0">
                <a:solidFill>
                  <a:srgbClr val="000000"/>
                </a:solidFill>
                <a:latin typeface="Segoe UI" pitchFamily="34"/>
                <a:ea typeface="SimSun" pitchFamily="2"/>
                <a:cs typeface="Segoe UI" pitchFamily="34"/>
              </a:rPr>
              <a:t>мемлекеттік бақылау</a:t>
            </a:r>
            <a:endParaRPr lang="x-none" sz="1100" dirty="0">
              <a:latin typeface="Segoe UI" panose="020B0502040204020203" pitchFamily="34" charset="0"/>
              <a:cs typeface="Segoe UI" panose="020B0502040204020203" pitchFamily="34" charset="0"/>
            </a:endParaRPr>
          </a:p>
        </p:txBody>
      </p:sp>
      <p:sp>
        <p:nvSpPr>
          <p:cNvPr id="80" name="TextBox 79">
            <a:extLst>
              <a:ext uri="{FF2B5EF4-FFF2-40B4-BE49-F238E27FC236}">
                <a16:creationId xmlns="" xmlns:a16="http://schemas.microsoft.com/office/drawing/2014/main" id="{0B87F843-03F6-442E-85C9-44AA4317C1ED}"/>
              </a:ext>
            </a:extLst>
          </p:cNvPr>
          <p:cNvSpPr txBox="1"/>
          <p:nvPr/>
        </p:nvSpPr>
        <p:spPr>
          <a:xfrm>
            <a:off x="2608878" y="5244030"/>
            <a:ext cx="3098925"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Тауарды сатып алуға дейін/сатып алудан </a:t>
            </a:r>
          </a:p>
          <a:p>
            <a:pPr lvl="0" algn="ctr"/>
            <a:r>
              <a:rPr lang="ru-RU" sz="1100" dirty="0">
                <a:solidFill>
                  <a:srgbClr val="000000"/>
                </a:solidFill>
                <a:latin typeface="Segoe UI" pitchFamily="34"/>
                <a:ea typeface="SimSun" pitchFamily="2"/>
                <a:cs typeface="Segoe UI" pitchFamily="34"/>
              </a:rPr>
              <a:t>кейін мобильді қосымша арқылы</a:t>
            </a:r>
          </a:p>
          <a:p>
            <a:pPr lvl="0" algn="ctr"/>
            <a:r>
              <a:rPr lang="ru-RU" sz="1100" dirty="0">
                <a:solidFill>
                  <a:srgbClr val="000000"/>
                </a:solidFill>
                <a:latin typeface="Segoe UI" pitchFamily="34"/>
                <a:ea typeface="SimSun" pitchFamily="2"/>
                <a:cs typeface="Segoe UI" pitchFamily="34"/>
              </a:rPr>
              <a:t>тұтынушылар тарапынан қоғамдық бақылау</a:t>
            </a:r>
          </a:p>
        </p:txBody>
      </p:sp>
      <p:sp>
        <p:nvSpPr>
          <p:cNvPr id="81" name="TextBox 80">
            <a:extLst>
              <a:ext uri="{FF2B5EF4-FFF2-40B4-BE49-F238E27FC236}">
                <a16:creationId xmlns="" xmlns:a16="http://schemas.microsoft.com/office/drawing/2014/main" id="{890D8F3B-9214-4E4D-8BD1-A34FDB38D151}"/>
              </a:ext>
            </a:extLst>
          </p:cNvPr>
          <p:cNvSpPr txBox="1"/>
          <p:nvPr/>
        </p:nvSpPr>
        <p:spPr>
          <a:xfrm>
            <a:off x="6060528" y="5222353"/>
            <a:ext cx="2162772"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Онлайн-</a:t>
            </a:r>
            <a:r>
              <a:rPr lang="ru-RU" sz="1100" dirty="0" err="1">
                <a:solidFill>
                  <a:srgbClr val="000000"/>
                </a:solidFill>
                <a:latin typeface="Segoe UI" pitchFamily="34"/>
                <a:ea typeface="SimSun" pitchFamily="2"/>
                <a:cs typeface="Segoe UI" pitchFamily="34"/>
              </a:rPr>
              <a:t>кассада</a:t>
            </a:r>
            <a:r>
              <a:rPr lang="ru-RU" sz="1100" dirty="0">
                <a:solidFill>
                  <a:srgbClr val="000000"/>
                </a:solidFill>
                <a:latin typeface="Segoe UI" pitchFamily="34"/>
                <a:ea typeface="SimSun" pitchFamily="2"/>
                <a:cs typeface="Segoe UI" pitchFamily="34"/>
              </a:rPr>
              <a:t> тауарды </a:t>
            </a:r>
          </a:p>
          <a:p>
            <a:pPr lvl="0" algn="ctr"/>
            <a:r>
              <a:rPr lang="ru-RU" sz="1100" dirty="0">
                <a:solidFill>
                  <a:srgbClr val="000000"/>
                </a:solidFill>
                <a:latin typeface="Segoe UI" pitchFamily="34"/>
                <a:ea typeface="SimSun" pitchFamily="2"/>
                <a:cs typeface="Segoe UI" pitchFamily="34"/>
              </a:rPr>
              <a:t>айналымнан шығару кезінде</a:t>
            </a:r>
          </a:p>
          <a:p>
            <a:pPr lvl="0" algn="ctr"/>
            <a:r>
              <a:rPr lang="ru-RU" sz="1100" dirty="0">
                <a:solidFill>
                  <a:srgbClr val="000000"/>
                </a:solidFill>
                <a:latin typeface="Segoe UI" pitchFamily="34"/>
                <a:ea typeface="SimSun" pitchFamily="2"/>
                <a:cs typeface="Segoe UI" pitchFamily="34"/>
              </a:rPr>
              <a:t>оффлайн режимде де тексеру</a:t>
            </a:r>
          </a:p>
        </p:txBody>
      </p:sp>
      <p:pic>
        <p:nvPicPr>
          <p:cNvPr id="88" name="Рисунок 87">
            <a:extLst>
              <a:ext uri="{FF2B5EF4-FFF2-40B4-BE49-F238E27FC236}">
                <a16:creationId xmlns="" xmlns:a16="http://schemas.microsoft.com/office/drawing/2014/main" id="{FD95776B-C251-4AE2-A776-20C80DDF9EF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78617" y="3045516"/>
            <a:ext cx="231130" cy="231130"/>
          </a:xfrm>
          <a:prstGeom prst="rect">
            <a:avLst/>
          </a:prstGeom>
          <a:noFill/>
        </p:spPr>
      </p:pic>
      <p:pic>
        <p:nvPicPr>
          <p:cNvPr id="89" name="Рисунок 88">
            <a:extLst>
              <a:ext uri="{FF2B5EF4-FFF2-40B4-BE49-F238E27FC236}">
                <a16:creationId xmlns="" xmlns:a16="http://schemas.microsoft.com/office/drawing/2014/main" id="{A97C0DBD-6350-4328-9B9C-1D8DE3FD0CA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76000" y="3044911"/>
            <a:ext cx="231130" cy="231130"/>
          </a:xfrm>
          <a:prstGeom prst="rect">
            <a:avLst/>
          </a:prstGeom>
          <a:noFill/>
        </p:spPr>
      </p:pic>
      <p:pic>
        <p:nvPicPr>
          <p:cNvPr id="3" name="Рисунок 2">
            <a:extLst>
              <a:ext uri="{FF2B5EF4-FFF2-40B4-BE49-F238E27FC236}">
                <a16:creationId xmlns="" xmlns:a16="http://schemas.microsoft.com/office/drawing/2014/main" id="{5CB1A73E-B68C-4BCB-8EF8-2DFF72AE55A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4776" y="2212019"/>
            <a:ext cx="507496" cy="482400"/>
          </a:xfrm>
          <a:prstGeom prst="rect">
            <a:avLst/>
          </a:prstGeom>
        </p:spPr>
      </p:pic>
      <p:pic>
        <p:nvPicPr>
          <p:cNvPr id="5" name="Рисунок 4">
            <a:extLst>
              <a:ext uri="{FF2B5EF4-FFF2-40B4-BE49-F238E27FC236}">
                <a16:creationId xmlns="" xmlns:a16="http://schemas.microsoft.com/office/drawing/2014/main" id="{AA469F56-EB15-433F-A521-E8C0C1C22E6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640959" y="2235659"/>
            <a:ext cx="463959" cy="446986"/>
          </a:xfrm>
          <a:prstGeom prst="rect">
            <a:avLst/>
          </a:prstGeom>
        </p:spPr>
      </p:pic>
      <p:pic>
        <p:nvPicPr>
          <p:cNvPr id="11" name="Рисунок 10">
            <a:extLst>
              <a:ext uri="{FF2B5EF4-FFF2-40B4-BE49-F238E27FC236}">
                <a16:creationId xmlns="" xmlns:a16="http://schemas.microsoft.com/office/drawing/2014/main" id="{B4BD5E99-62D3-4EF7-9682-7ED39C24CAE7}"/>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77597" y="2888055"/>
            <a:ext cx="572283" cy="528430"/>
          </a:xfrm>
          <a:prstGeom prst="rect">
            <a:avLst/>
          </a:prstGeom>
        </p:spPr>
      </p:pic>
      <p:cxnSp>
        <p:nvCxnSpPr>
          <p:cNvPr id="18" name="Прямая соединительная линия 17">
            <a:extLst>
              <a:ext uri="{FF2B5EF4-FFF2-40B4-BE49-F238E27FC236}">
                <a16:creationId xmlns="" xmlns:a16="http://schemas.microsoft.com/office/drawing/2014/main" id="{EA1D1D91-58DF-4142-8F5A-A54D7C422912}"/>
              </a:ext>
            </a:extLst>
          </p:cNvPr>
          <p:cNvCxnSpPr/>
          <p:nvPr/>
        </p:nvCxnSpPr>
        <p:spPr>
          <a:xfrm>
            <a:off x="2988018" y="3161081"/>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a:extLst>
              <a:ext uri="{FF2B5EF4-FFF2-40B4-BE49-F238E27FC236}">
                <a16:creationId xmlns="" xmlns:a16="http://schemas.microsoft.com/office/drawing/2014/main" id="{89DC885A-ADB7-4B90-9C53-552410405F36}"/>
              </a:ext>
            </a:extLst>
          </p:cNvPr>
          <p:cNvCxnSpPr/>
          <p:nvPr/>
        </p:nvCxnSpPr>
        <p:spPr>
          <a:xfrm>
            <a:off x="3583764"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24" name="Рисунок 23">
            <a:extLst>
              <a:ext uri="{FF2B5EF4-FFF2-40B4-BE49-F238E27FC236}">
                <a16:creationId xmlns="" xmlns:a16="http://schemas.microsoft.com/office/drawing/2014/main" id="{D7323861-E9D7-4D6B-9820-19BAC117AC17}"/>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890146" y="2906849"/>
            <a:ext cx="517976" cy="495185"/>
          </a:xfrm>
          <a:prstGeom prst="rect">
            <a:avLst/>
          </a:prstGeom>
        </p:spPr>
      </p:pic>
      <p:pic>
        <p:nvPicPr>
          <p:cNvPr id="29" name="Рисунок 28">
            <a:extLst>
              <a:ext uri="{FF2B5EF4-FFF2-40B4-BE49-F238E27FC236}">
                <a16:creationId xmlns="" xmlns:a16="http://schemas.microsoft.com/office/drawing/2014/main" id="{8F829794-E3DD-4431-AE4B-AFCE0FBDD8DF}"/>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310430" y="2905397"/>
            <a:ext cx="557313" cy="491623"/>
          </a:xfrm>
          <a:prstGeom prst="rect">
            <a:avLst/>
          </a:prstGeom>
        </p:spPr>
      </p:pic>
      <p:cxnSp>
        <p:nvCxnSpPr>
          <p:cNvPr id="85" name="Прямая соединительная линия 84">
            <a:extLst>
              <a:ext uri="{FF2B5EF4-FFF2-40B4-BE49-F238E27FC236}">
                <a16:creationId xmlns="" xmlns:a16="http://schemas.microsoft.com/office/drawing/2014/main" id="{E7F70236-F2D1-4A69-87F6-BD4B696A9A4F}"/>
              </a:ext>
            </a:extLst>
          </p:cNvPr>
          <p:cNvCxnSpPr/>
          <p:nvPr/>
        </p:nvCxnSpPr>
        <p:spPr>
          <a:xfrm>
            <a:off x="4452126"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a:extLst>
              <a:ext uri="{FF2B5EF4-FFF2-40B4-BE49-F238E27FC236}">
                <a16:creationId xmlns="" xmlns:a16="http://schemas.microsoft.com/office/drawing/2014/main" id="{2447FFFE-9EEB-436B-B119-720A91388E51}"/>
              </a:ext>
            </a:extLst>
          </p:cNvPr>
          <p:cNvCxnSpPr/>
          <p:nvPr/>
        </p:nvCxnSpPr>
        <p:spPr>
          <a:xfrm>
            <a:off x="5053789"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50" name="Рисунок 49">
            <a:extLst>
              <a:ext uri="{FF2B5EF4-FFF2-40B4-BE49-F238E27FC236}">
                <a16:creationId xmlns="" xmlns:a16="http://schemas.microsoft.com/office/drawing/2014/main" id="{BEC0B0D4-70B3-447A-9A40-6C39C6E6F85C}"/>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833465" y="4581221"/>
            <a:ext cx="620563" cy="642068"/>
          </a:xfrm>
          <a:prstGeom prst="rect">
            <a:avLst/>
          </a:prstGeom>
        </p:spPr>
      </p:pic>
      <p:pic>
        <p:nvPicPr>
          <p:cNvPr id="52" name="Рисунок 51">
            <a:extLst>
              <a:ext uri="{FF2B5EF4-FFF2-40B4-BE49-F238E27FC236}">
                <a16:creationId xmlns="" xmlns:a16="http://schemas.microsoft.com/office/drawing/2014/main" id="{0AF7E16F-285D-43C6-B880-7530205095CF}"/>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805151" y="4634887"/>
            <a:ext cx="732295" cy="579457"/>
          </a:xfrm>
          <a:prstGeom prst="rect">
            <a:avLst/>
          </a:prstGeom>
        </p:spPr>
      </p:pic>
      <p:pic>
        <p:nvPicPr>
          <p:cNvPr id="54" name="Рисунок 53">
            <a:extLst>
              <a:ext uri="{FF2B5EF4-FFF2-40B4-BE49-F238E27FC236}">
                <a16:creationId xmlns="" xmlns:a16="http://schemas.microsoft.com/office/drawing/2014/main" id="{76727571-25C9-4954-B500-F3DC831F79EB}"/>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693228" y="4747204"/>
            <a:ext cx="726586" cy="489300"/>
          </a:xfrm>
          <a:prstGeom prst="rect">
            <a:avLst/>
          </a:prstGeom>
        </p:spPr>
      </p:pic>
      <p:pic>
        <p:nvPicPr>
          <p:cNvPr id="91" name="Рисунок 90">
            <a:extLst>
              <a:ext uri="{FF2B5EF4-FFF2-40B4-BE49-F238E27FC236}">
                <a16:creationId xmlns="" xmlns:a16="http://schemas.microsoft.com/office/drawing/2014/main" id="{C4BAD75D-5FB5-4992-A721-BF822A44D02B}"/>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934845" y="4293561"/>
            <a:ext cx="215342" cy="216481"/>
          </a:xfrm>
          <a:prstGeom prst="rect">
            <a:avLst/>
          </a:prstGeom>
        </p:spPr>
      </p:pic>
      <p:pic>
        <p:nvPicPr>
          <p:cNvPr id="96" name="Рисунок 95">
            <a:extLst>
              <a:ext uri="{FF2B5EF4-FFF2-40B4-BE49-F238E27FC236}">
                <a16:creationId xmlns="" xmlns:a16="http://schemas.microsoft.com/office/drawing/2014/main" id="{565EFAC9-644C-471B-AEEA-7070AA3B3856}"/>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021360" y="4279353"/>
            <a:ext cx="215342" cy="216481"/>
          </a:xfrm>
          <a:prstGeom prst="rect">
            <a:avLst/>
          </a:prstGeom>
        </p:spPr>
      </p:pic>
      <p:pic>
        <p:nvPicPr>
          <p:cNvPr id="97" name="Рисунок 96">
            <a:extLst>
              <a:ext uri="{FF2B5EF4-FFF2-40B4-BE49-F238E27FC236}">
                <a16:creationId xmlns="" xmlns:a16="http://schemas.microsoft.com/office/drawing/2014/main" id="{C45A0F8F-4DFB-4281-B143-0BC907626C50}"/>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7072575" y="4278705"/>
            <a:ext cx="215342" cy="216481"/>
          </a:xfrm>
          <a:prstGeom prst="rect">
            <a:avLst/>
          </a:prstGeom>
        </p:spPr>
      </p:pic>
      <p:pic>
        <p:nvPicPr>
          <p:cNvPr id="44" name="Рисунок 43">
            <a:extLst>
              <a:ext uri="{FF2B5EF4-FFF2-40B4-BE49-F238E27FC236}">
                <a16:creationId xmlns="" xmlns:a16="http://schemas.microsoft.com/office/drawing/2014/main" id="{074F0D31-A565-4E00-9BC4-2542928DB379}"/>
              </a:ext>
            </a:extLst>
          </p:cNvPr>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9854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 xmlns:a16="http://schemas.microsoft.com/office/drawing/2014/main" id="{9FB33AEE-6814-49E9-BB64-D622BFE6D011}"/>
              </a:ext>
            </a:extLst>
          </p:cNvPr>
          <p:cNvSpPr/>
          <p:nvPr/>
        </p:nvSpPr>
        <p:spPr>
          <a:xfrm>
            <a:off x="312166" y="756378"/>
            <a:ext cx="7648011" cy="223446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latin typeface="Segoe UI" panose="020B0502040204020203" pitchFamily="34" charset="0"/>
                <a:cs typeface="Segoe UI" panose="020B0502040204020203" pitchFamily="34" charset="0"/>
              </a:rPr>
              <a:t>коды екі бөлікке бөлінеді: тауардың жүйедегі және бірыңғай тауар каталогындағы позициясын айқындайтын сәйкестендіру коды; және оператор криптография технологиясын пайдаланып жасайтын тексеру коды немесе крипто-</a:t>
            </a:r>
            <a:r>
              <a:rPr lang="ru-RU" sz="1700" dirty="0" err="1">
                <a:latin typeface="Segoe UI" panose="020B0502040204020203" pitchFamily="34" charset="0"/>
                <a:cs typeface="Segoe UI" panose="020B0502040204020203" pitchFamily="34" charset="0"/>
              </a:rPr>
              <a:t>соңы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Әрбір</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кезеңдегі тауар қозғалысын тіркеу есебінен </a:t>
            </a:r>
            <a:r>
              <a:rPr lang="en-US" sz="1700" b="1" dirty="0">
                <a:latin typeface="Segoe UI" panose="020B0502040204020203" pitchFamily="34" charset="0"/>
                <a:cs typeface="Segoe UI" panose="020B0502040204020203" pitchFamily="34" charset="0"/>
              </a:rPr>
              <a:t>NAQTY ÓNIM </a:t>
            </a:r>
            <a:r>
              <a:rPr lang="ru-RU" sz="1700" dirty="0">
                <a:latin typeface="Segoe UI" panose="020B0502040204020203" pitchFamily="34" charset="0"/>
                <a:cs typeface="Segoe UI" panose="020B0502040204020203" pitchFamily="34" charset="0"/>
              </a:rPr>
              <a:t>жүйесінде тауардың қосарланған даналарының және жарамдылық мерзімі өткендерін қоса алғанда, тауарларды нарыққа қайта шығару мүмкіндігін жоққа шығарады. </a:t>
            </a:r>
            <a:endParaRPr lang="x-none" sz="1700" dirty="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 xmlns:a16="http://schemas.microsoft.com/office/drawing/2014/main" id="{C65B2BA7-0396-402D-B63E-7E92D95D6271}"/>
              </a:ext>
            </a:extLst>
          </p:cNvPr>
          <p:cNvSpPr txBox="1"/>
          <p:nvPr/>
        </p:nvSpPr>
        <p:spPr>
          <a:xfrm>
            <a:off x="669957" y="3057831"/>
            <a:ext cx="6974648" cy="707886"/>
          </a:xfrm>
          <a:prstGeom prst="rect">
            <a:avLst/>
          </a:prstGeom>
          <a:noFill/>
        </p:spPr>
        <p:txBody>
          <a:bodyPr wrap="square" rtlCol="0">
            <a:spAutoFit/>
          </a:bodyPr>
          <a:lstStyle/>
          <a:p>
            <a:pPr algn="ctr"/>
            <a:r>
              <a:rPr lang="ru-RU" sz="2000" b="1" dirty="0">
                <a:solidFill>
                  <a:srgbClr val="000000"/>
                </a:solidFill>
                <a:latin typeface="Segoe UI" pitchFamily="34"/>
                <a:ea typeface="SimSun" pitchFamily="2"/>
                <a:cs typeface="Segoe UI" pitchFamily="34"/>
              </a:rPr>
              <a:t>Қоғамдық бақылау </a:t>
            </a:r>
            <a:r>
              <a:rPr lang="ru-RU" sz="2000" b="1" dirty="0">
                <a:latin typeface="Segoe UI" panose="020B0502040204020203" pitchFamily="34" charset="0"/>
                <a:cs typeface="Segoe UI" panose="020B0502040204020203" pitchFamily="34" charset="0"/>
              </a:rPr>
              <a:t>– </a:t>
            </a:r>
            <a:endParaRPr lang="ru-RU" sz="2000" b="1" dirty="0" smtClean="0">
              <a:latin typeface="Segoe UI" panose="020B0502040204020203" pitchFamily="34" charset="0"/>
              <a:cs typeface="Segoe UI" panose="020B0502040204020203" pitchFamily="34" charset="0"/>
            </a:endParaRPr>
          </a:p>
          <a:p>
            <a:pPr algn="ctr"/>
            <a:r>
              <a:rPr lang="en-US" sz="2000" b="1" dirty="0" smtClean="0">
                <a:latin typeface="Segoe UI" panose="020B0502040204020203" pitchFamily="34" charset="0"/>
                <a:cs typeface="Segoe UI" panose="020B0502040204020203" pitchFamily="34" charset="0"/>
              </a:rPr>
              <a:t>NAQTY ÓNIM</a:t>
            </a:r>
            <a:r>
              <a:rPr lang="ru-RU" sz="2000" b="1" dirty="0" smtClean="0">
                <a:latin typeface="Segoe UI" panose="020B0502040204020203" pitchFamily="34" charset="0"/>
                <a:cs typeface="Segoe UI" panose="020B0502040204020203" pitchFamily="34" charset="0"/>
              </a:rPr>
              <a:t> </a:t>
            </a:r>
            <a:r>
              <a:rPr lang="ru-RU" sz="2000" b="1" dirty="0" err="1" smtClean="0">
                <a:solidFill>
                  <a:srgbClr val="000000"/>
                </a:solidFill>
                <a:latin typeface="Segoe UI" pitchFamily="34"/>
                <a:ea typeface="SimSun" pitchFamily="2"/>
                <a:cs typeface="Segoe UI" pitchFamily="34"/>
              </a:rPr>
              <a:t>жүйесінің</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басты элементі</a:t>
            </a:r>
            <a:r>
              <a:rPr lang="en-US" sz="2000" b="1" dirty="0">
                <a:latin typeface="Segoe UI" panose="020B0502040204020203" pitchFamily="34" charset="0"/>
                <a:cs typeface="Segoe UI" panose="020B0502040204020203" pitchFamily="34" charset="0"/>
              </a:rPr>
              <a:t> </a:t>
            </a:r>
            <a:endParaRPr lang="x-none" sz="20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430142" y="4720207"/>
            <a:ext cx="1249060" cy="1015663"/>
          </a:xfrm>
          <a:prstGeom prst="rect">
            <a:avLst/>
          </a:prstGeom>
          <a:noFill/>
        </p:spPr>
        <p:txBody>
          <a:bodyPr wrap="none" rtlCol="0">
            <a:spAutoFit/>
          </a:bodyPr>
          <a:lstStyle/>
          <a:p>
            <a:r>
              <a:rPr lang="ru-RU" sz="1000" dirty="0">
                <a:solidFill>
                  <a:srgbClr val="000000"/>
                </a:solidFill>
                <a:latin typeface="Segoe UI" pitchFamily="34"/>
                <a:ea typeface="SimSun" pitchFamily="2"/>
                <a:cs typeface="Segoe UI" pitchFamily="34"/>
              </a:rPr>
              <a:t>Міндетті </a:t>
            </a:r>
          </a:p>
          <a:p>
            <a:r>
              <a:rPr lang="ru-RU" sz="1000" dirty="0">
                <a:solidFill>
                  <a:srgbClr val="000000"/>
                </a:solidFill>
                <a:latin typeface="Segoe UI" pitchFamily="34"/>
                <a:ea typeface="SimSun" pitchFamily="2"/>
                <a:cs typeface="Segoe UI" pitchFamily="34"/>
              </a:rPr>
              <a:t>таңбалауды</a:t>
            </a:r>
          </a:p>
          <a:p>
            <a:r>
              <a:rPr lang="ru-RU" sz="1000" dirty="0">
                <a:solidFill>
                  <a:srgbClr val="000000"/>
                </a:solidFill>
                <a:latin typeface="Segoe UI" pitchFamily="34"/>
                <a:ea typeface="SimSun" pitchFamily="2"/>
                <a:cs typeface="Segoe UI" pitchFamily="34"/>
              </a:rPr>
              <a:t>енгізгеннен кейін </a:t>
            </a:r>
          </a:p>
          <a:p>
            <a:r>
              <a:rPr lang="ru-RU" sz="1000" dirty="0">
                <a:solidFill>
                  <a:srgbClr val="000000"/>
                </a:solidFill>
                <a:latin typeface="Segoe UI" pitchFamily="34"/>
                <a:ea typeface="SimSun" pitchFamily="2"/>
                <a:cs typeface="Segoe UI" pitchFamily="34"/>
              </a:rPr>
              <a:t>Data Matrix коды </a:t>
            </a:r>
          </a:p>
          <a:p>
            <a:r>
              <a:rPr lang="ru-RU" sz="1000" dirty="0">
                <a:solidFill>
                  <a:srgbClr val="000000"/>
                </a:solidFill>
                <a:latin typeface="Segoe UI" pitchFamily="34"/>
                <a:ea typeface="SimSun" pitchFamily="2"/>
                <a:cs typeface="Segoe UI" pitchFamily="34"/>
              </a:rPr>
              <a:t>бар тауарларды</a:t>
            </a:r>
          </a:p>
          <a:p>
            <a:r>
              <a:rPr lang="ru-RU" sz="1000" dirty="0">
                <a:solidFill>
                  <a:srgbClr val="000000"/>
                </a:solidFill>
                <a:latin typeface="Segoe UI" pitchFamily="34"/>
                <a:ea typeface="SimSun" pitchFamily="2"/>
                <a:cs typeface="Segoe UI" pitchFamily="34"/>
              </a:rPr>
              <a:t>таңдаңыз</a:t>
            </a:r>
            <a:endParaRPr lang="x-none" sz="1000" dirty="0">
              <a:latin typeface="Segoe UI" panose="020B0502040204020203" pitchFamily="34" charset="0"/>
              <a:cs typeface="Segoe UI" panose="020B0502040204020203" pitchFamily="34" charset="0"/>
            </a:endParaRPr>
          </a:p>
        </p:txBody>
      </p:sp>
      <p:sp>
        <p:nvSpPr>
          <p:cNvPr id="2" name="Прямоугольник 1">
            <a:extLst>
              <a:ext uri="{FF2B5EF4-FFF2-40B4-BE49-F238E27FC236}">
                <a16:creationId xmlns="" xmlns:a16="http://schemas.microsoft.com/office/drawing/2014/main" id="{8D69C52D-621D-4BBF-B011-10668211B347}"/>
              </a:ext>
            </a:extLst>
          </p:cNvPr>
          <p:cNvSpPr/>
          <p:nvPr/>
        </p:nvSpPr>
        <p:spPr>
          <a:xfrm>
            <a:off x="371031" y="4785896"/>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1</a:t>
            </a:r>
            <a:endParaRPr lang="x-none" sz="800" dirty="0">
              <a:latin typeface="Segoe UI" panose="020B0502040204020203" pitchFamily="34" charset="0"/>
              <a:cs typeface="Segoe UI" panose="020B0502040204020203" pitchFamily="34" charset="0"/>
            </a:endParaRPr>
          </a:p>
        </p:txBody>
      </p:sp>
      <p:pic>
        <p:nvPicPr>
          <p:cNvPr id="3" name="Рисунок 2">
            <a:extLst>
              <a:ext uri="{FF2B5EF4-FFF2-40B4-BE49-F238E27FC236}">
                <a16:creationId xmlns="" xmlns:a16="http://schemas.microsoft.com/office/drawing/2014/main" id="{8BFE62FF-AEE2-44C7-94E8-DF87822288F4}"/>
              </a:ext>
            </a:extLst>
          </p:cNvPr>
          <p:cNvPicPr>
            <a:picLocks noChangeAspect="1"/>
          </p:cNvPicPr>
          <p:nvPr/>
        </p:nvPicPr>
        <p:blipFill>
          <a:blip r:embed="rId2"/>
          <a:stretch>
            <a:fillRect/>
          </a:stretch>
        </p:blipFill>
        <p:spPr>
          <a:xfrm>
            <a:off x="461562" y="3830008"/>
            <a:ext cx="7508952" cy="975291"/>
          </a:xfrm>
          <a:prstGeom prst="rect">
            <a:avLst/>
          </a:prstGeom>
        </p:spPr>
      </p:pic>
      <p:sp>
        <p:nvSpPr>
          <p:cNvPr id="74" name="TextBox 73">
            <a:extLst>
              <a:ext uri="{FF2B5EF4-FFF2-40B4-BE49-F238E27FC236}">
                <a16:creationId xmlns="" xmlns:a16="http://schemas.microsoft.com/office/drawing/2014/main" id="{71D70D5E-B25C-47B0-B4DF-C2BF07271479}"/>
              </a:ext>
            </a:extLst>
          </p:cNvPr>
          <p:cNvSpPr txBox="1"/>
          <p:nvPr/>
        </p:nvSpPr>
        <p:spPr>
          <a:xfrm>
            <a:off x="2054643" y="4743715"/>
            <a:ext cx="1149674"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Тауардың</a:t>
            </a:r>
          </a:p>
          <a:p>
            <a:pPr lvl="0"/>
            <a:r>
              <a:rPr lang="ru-RU" sz="1000" dirty="0">
                <a:solidFill>
                  <a:srgbClr val="000000"/>
                </a:solidFill>
                <a:latin typeface="Segoe UI" pitchFamily="34"/>
                <a:ea typeface="SimSun" pitchFamily="2"/>
                <a:cs typeface="Segoe UI" pitchFamily="34"/>
              </a:rPr>
              <a:t>заңды екенін </a:t>
            </a:r>
          </a:p>
          <a:p>
            <a:pPr lvl="0"/>
            <a:r>
              <a:rPr lang="ru-RU" sz="1000" dirty="0">
                <a:solidFill>
                  <a:srgbClr val="000000"/>
                </a:solidFill>
                <a:latin typeface="Segoe UI" pitchFamily="34"/>
                <a:ea typeface="SimSun" pitchFamily="2"/>
                <a:cs typeface="Segoe UI" pitchFamily="34"/>
              </a:rPr>
              <a:t>тексеру үшін</a:t>
            </a:r>
          </a:p>
          <a:p>
            <a:pPr lvl="0"/>
            <a:r>
              <a:rPr lang="ru-RU" sz="1000" dirty="0">
                <a:solidFill>
                  <a:srgbClr val="000000"/>
                </a:solidFill>
                <a:latin typeface="Segoe UI" pitchFamily="34"/>
                <a:ea typeface="SimSun" pitchFamily="2"/>
                <a:cs typeface="Segoe UI" pitchFamily="34"/>
              </a:rPr>
              <a:t>цифрлық кодты </a:t>
            </a:r>
          </a:p>
          <a:p>
            <a:pPr lvl="0"/>
            <a:r>
              <a:rPr lang="ru-RU" sz="1000" dirty="0">
                <a:solidFill>
                  <a:srgbClr val="000000"/>
                </a:solidFill>
                <a:latin typeface="Segoe UI" pitchFamily="34"/>
                <a:ea typeface="SimSun" pitchFamily="2"/>
                <a:cs typeface="Segoe UI" pitchFamily="34"/>
              </a:rPr>
              <a:t>сканерлеңіз</a:t>
            </a:r>
          </a:p>
        </p:txBody>
      </p:sp>
      <p:sp>
        <p:nvSpPr>
          <p:cNvPr id="75" name="Прямоугольник 74">
            <a:extLst>
              <a:ext uri="{FF2B5EF4-FFF2-40B4-BE49-F238E27FC236}">
                <a16:creationId xmlns="" xmlns:a16="http://schemas.microsoft.com/office/drawing/2014/main" id="{E2B1885C-4EDA-4749-A940-2DF7FF46DA44}"/>
              </a:ext>
            </a:extLst>
          </p:cNvPr>
          <p:cNvSpPr/>
          <p:nvPr/>
        </p:nvSpPr>
        <p:spPr>
          <a:xfrm>
            <a:off x="1986479" y="4809404"/>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2</a:t>
            </a:r>
            <a:endParaRPr lang="x-none" sz="800" dirty="0">
              <a:latin typeface="Segoe UI" panose="020B0502040204020203" pitchFamily="34" charset="0"/>
              <a:cs typeface="Segoe UI" panose="020B0502040204020203" pitchFamily="34" charset="0"/>
            </a:endParaRPr>
          </a:p>
        </p:txBody>
      </p:sp>
      <p:sp>
        <p:nvSpPr>
          <p:cNvPr id="76" name="TextBox 75">
            <a:extLst>
              <a:ext uri="{FF2B5EF4-FFF2-40B4-BE49-F238E27FC236}">
                <a16:creationId xmlns="" xmlns:a16="http://schemas.microsoft.com/office/drawing/2014/main" id="{D362E273-DB96-4257-B23F-6F234F278A9F}"/>
              </a:ext>
            </a:extLst>
          </p:cNvPr>
          <p:cNvSpPr txBox="1"/>
          <p:nvPr/>
        </p:nvSpPr>
        <p:spPr>
          <a:xfrm>
            <a:off x="3669733" y="4739011"/>
            <a:ext cx="152798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 туралы барлық </a:t>
            </a:r>
          </a:p>
          <a:p>
            <a:pPr lvl="0"/>
            <a:r>
              <a:rPr lang="ru-RU" sz="1000" dirty="0">
                <a:solidFill>
                  <a:srgbClr val="000000"/>
                </a:solidFill>
                <a:latin typeface="Segoe UI" pitchFamily="34"/>
                <a:ea typeface="SimSun" pitchFamily="2"/>
                <a:cs typeface="Segoe UI" pitchFamily="34"/>
              </a:rPr>
              <a:t>шындықты: атауы,</a:t>
            </a:r>
          </a:p>
          <a:p>
            <a:pPr lvl="0"/>
            <a:r>
              <a:rPr lang="ru-RU" sz="1000" dirty="0">
                <a:solidFill>
                  <a:srgbClr val="000000"/>
                </a:solidFill>
                <a:latin typeface="Segoe UI" pitchFamily="34"/>
                <a:ea typeface="SimSun" pitchFamily="2"/>
                <a:cs typeface="Segoe UI" pitchFamily="34"/>
              </a:rPr>
              <a:t>шығарылған жері,</a:t>
            </a:r>
          </a:p>
          <a:p>
            <a:pPr lvl="0"/>
            <a:r>
              <a:rPr lang="ru-RU" sz="1000" dirty="0">
                <a:solidFill>
                  <a:srgbClr val="000000"/>
                </a:solidFill>
                <a:latin typeface="Segoe UI" pitchFamily="34"/>
                <a:ea typeface="SimSun" pitchFamily="2"/>
                <a:cs typeface="Segoe UI" pitchFamily="34"/>
              </a:rPr>
              <a:t>жарамдылық мерзімі</a:t>
            </a:r>
          </a:p>
          <a:p>
            <a:pPr lvl="0"/>
            <a:r>
              <a:rPr lang="ru-RU" sz="1000" dirty="0">
                <a:solidFill>
                  <a:srgbClr val="000000"/>
                </a:solidFill>
                <a:latin typeface="Segoe UI" pitchFamily="34"/>
                <a:ea typeface="SimSun" pitchFamily="2"/>
                <a:cs typeface="Segoe UI" pitchFamily="34"/>
              </a:rPr>
              <a:t>және көптеген т.б. </a:t>
            </a:r>
          </a:p>
          <a:p>
            <a:pPr lvl="0"/>
            <a:r>
              <a:rPr lang="ru-RU" sz="1000" dirty="0">
                <a:solidFill>
                  <a:srgbClr val="000000"/>
                </a:solidFill>
                <a:latin typeface="Segoe UI" pitchFamily="34"/>
                <a:ea typeface="SimSun" pitchFamily="2"/>
                <a:cs typeface="Segoe UI" pitchFamily="34"/>
              </a:rPr>
              <a:t>мәлімет алыңыз</a:t>
            </a:r>
          </a:p>
          <a:p>
            <a:endParaRPr lang="x-none" sz="1000" dirty="0">
              <a:latin typeface="Segoe UI" panose="020B0502040204020203" pitchFamily="34" charset="0"/>
              <a:cs typeface="Segoe UI" panose="020B0502040204020203" pitchFamily="34" charset="0"/>
            </a:endParaRPr>
          </a:p>
        </p:txBody>
      </p:sp>
      <p:sp>
        <p:nvSpPr>
          <p:cNvPr id="82" name="Прямоугольник 81">
            <a:extLst>
              <a:ext uri="{FF2B5EF4-FFF2-40B4-BE49-F238E27FC236}">
                <a16:creationId xmlns="" xmlns:a16="http://schemas.microsoft.com/office/drawing/2014/main" id="{E6A75652-5FFD-4426-A4B6-4E5CAF139A1C}"/>
              </a:ext>
            </a:extLst>
          </p:cNvPr>
          <p:cNvSpPr/>
          <p:nvPr/>
        </p:nvSpPr>
        <p:spPr>
          <a:xfrm>
            <a:off x="3610622" y="48137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3</a:t>
            </a:r>
            <a:endParaRPr lang="x-none" sz="800" dirty="0">
              <a:latin typeface="Segoe UI" panose="020B0502040204020203" pitchFamily="34" charset="0"/>
              <a:cs typeface="Segoe UI" panose="020B0502040204020203" pitchFamily="34" charset="0"/>
            </a:endParaRPr>
          </a:p>
        </p:txBody>
      </p:sp>
      <p:sp>
        <p:nvSpPr>
          <p:cNvPr id="84" name="TextBox 83">
            <a:extLst>
              <a:ext uri="{FF2B5EF4-FFF2-40B4-BE49-F238E27FC236}">
                <a16:creationId xmlns="" xmlns:a16="http://schemas.microsoft.com/office/drawing/2014/main" id="{B11601DB-FFC9-4229-8670-6043E923C6F4}"/>
              </a:ext>
            </a:extLst>
          </p:cNvPr>
          <p:cNvSpPr txBox="1"/>
          <p:nvPr/>
        </p:nvSpPr>
        <p:spPr>
          <a:xfrm>
            <a:off x="5231833" y="4761871"/>
            <a:ext cx="1540806"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Бұзушылықтар туралы</a:t>
            </a:r>
          </a:p>
          <a:p>
            <a:pPr lvl="0"/>
            <a:r>
              <a:rPr lang="ru-RU" sz="1000" dirty="0">
                <a:solidFill>
                  <a:srgbClr val="000000"/>
                </a:solidFill>
                <a:latin typeface="Segoe UI" pitchFamily="34"/>
                <a:ea typeface="SimSun" pitchFamily="2"/>
                <a:cs typeface="Segoe UI" pitchFamily="34"/>
              </a:rPr>
              <a:t> хабарлаңыз және</a:t>
            </a:r>
          </a:p>
          <a:p>
            <a:pPr lvl="0"/>
            <a:r>
              <a:rPr lang="ru-RU" sz="1000" dirty="0">
                <a:solidFill>
                  <a:srgbClr val="000000"/>
                </a:solidFill>
                <a:latin typeface="Segoe UI" pitchFamily="34"/>
                <a:ea typeface="SimSun" pitchFamily="2"/>
                <a:cs typeface="Segoe UI" pitchFamily="34"/>
              </a:rPr>
              <a:t> өз өтінішіңіз бойынша</a:t>
            </a:r>
          </a:p>
          <a:p>
            <a:pPr lvl="0"/>
            <a:r>
              <a:rPr lang="ru-RU" sz="1000" dirty="0">
                <a:solidFill>
                  <a:srgbClr val="000000"/>
                </a:solidFill>
                <a:latin typeface="Segoe UI" pitchFamily="34"/>
                <a:ea typeface="SimSun" pitchFamily="2"/>
                <a:cs typeface="Segoe UI" pitchFamily="34"/>
              </a:rPr>
              <a:t> жасалып жатқан </a:t>
            </a:r>
          </a:p>
          <a:p>
            <a:pPr lvl="0"/>
            <a:r>
              <a:rPr lang="ru-RU" sz="1000" dirty="0">
                <a:solidFill>
                  <a:srgbClr val="000000"/>
                </a:solidFill>
                <a:latin typeface="Segoe UI" pitchFamily="34"/>
                <a:ea typeface="SimSun" pitchFamily="2"/>
                <a:cs typeface="Segoe UI" pitchFamily="34"/>
              </a:rPr>
              <a:t>жұмысты қадағалаңыз</a:t>
            </a:r>
          </a:p>
        </p:txBody>
      </p:sp>
      <p:sp>
        <p:nvSpPr>
          <p:cNvPr id="85" name="Прямоугольник 84">
            <a:extLst>
              <a:ext uri="{FF2B5EF4-FFF2-40B4-BE49-F238E27FC236}">
                <a16:creationId xmlns="" xmlns:a16="http://schemas.microsoft.com/office/drawing/2014/main" id="{7167D5C8-0D65-427F-AB3B-4D597DD7857A}"/>
              </a:ext>
            </a:extLst>
          </p:cNvPr>
          <p:cNvSpPr/>
          <p:nvPr/>
        </p:nvSpPr>
        <p:spPr>
          <a:xfrm>
            <a:off x="5172722" y="483661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4</a:t>
            </a:r>
            <a:endParaRPr lang="x-none" sz="800" dirty="0">
              <a:latin typeface="Segoe UI" panose="020B0502040204020203" pitchFamily="34" charset="0"/>
              <a:cs typeface="Segoe UI" panose="020B0502040204020203" pitchFamily="34" charset="0"/>
            </a:endParaRPr>
          </a:p>
        </p:txBody>
      </p:sp>
      <p:sp>
        <p:nvSpPr>
          <p:cNvPr id="86" name="TextBox 85">
            <a:extLst>
              <a:ext uri="{FF2B5EF4-FFF2-40B4-BE49-F238E27FC236}">
                <a16:creationId xmlns="" xmlns:a16="http://schemas.microsoft.com/office/drawing/2014/main" id="{66454057-8BA0-4735-80A9-260C5013A93A}"/>
              </a:ext>
            </a:extLst>
          </p:cNvPr>
          <p:cNvSpPr txBox="1"/>
          <p:nvPr/>
        </p:nvSpPr>
        <p:spPr>
          <a:xfrm>
            <a:off x="6908233" y="4768058"/>
            <a:ext cx="125547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Заңды </a:t>
            </a:r>
          </a:p>
          <a:p>
            <a:pPr lvl="0"/>
            <a:r>
              <a:rPr lang="ru-RU" sz="1000" dirty="0">
                <a:solidFill>
                  <a:srgbClr val="000000"/>
                </a:solidFill>
                <a:latin typeface="Segoe UI" pitchFamily="34"/>
                <a:ea typeface="SimSun" pitchFamily="2"/>
                <a:cs typeface="Segoe UI" pitchFamily="34"/>
              </a:rPr>
              <a:t>тауарларды сатып</a:t>
            </a:r>
          </a:p>
          <a:p>
            <a:pPr lvl="0"/>
            <a:r>
              <a:rPr lang="ru-RU" sz="1000" dirty="0">
                <a:solidFill>
                  <a:srgbClr val="000000"/>
                </a:solidFill>
                <a:latin typeface="Segoe UI" pitchFamily="34"/>
                <a:ea typeface="SimSun" pitchFamily="2"/>
                <a:cs typeface="Segoe UI" pitchFamily="34"/>
              </a:rPr>
              <a:t> алыңыз және</a:t>
            </a:r>
          </a:p>
          <a:p>
            <a:pPr lvl="0"/>
            <a:r>
              <a:rPr lang="ru-RU" sz="1000" dirty="0">
                <a:solidFill>
                  <a:srgbClr val="000000"/>
                </a:solidFill>
                <a:latin typeface="Segoe UI" pitchFamily="34"/>
                <a:ea typeface="SimSun" pitchFamily="2"/>
                <a:cs typeface="Segoe UI" pitchFamily="34"/>
              </a:rPr>
              <a:t>өміріңіздің </a:t>
            </a:r>
          </a:p>
          <a:p>
            <a:pPr lvl="0"/>
            <a:r>
              <a:rPr lang="ru-RU" sz="1000" dirty="0">
                <a:solidFill>
                  <a:srgbClr val="000000"/>
                </a:solidFill>
                <a:latin typeface="Segoe UI" pitchFamily="34"/>
                <a:ea typeface="SimSun" pitchFamily="2"/>
                <a:cs typeface="Segoe UI" pitchFamily="34"/>
              </a:rPr>
              <a:t>сапасын </a:t>
            </a:r>
          </a:p>
          <a:p>
            <a:pPr lvl="0"/>
            <a:r>
              <a:rPr lang="ru-RU" sz="1000" dirty="0">
                <a:solidFill>
                  <a:srgbClr val="000000"/>
                </a:solidFill>
                <a:latin typeface="Segoe UI" pitchFamily="34"/>
                <a:ea typeface="SimSun" pitchFamily="2"/>
                <a:cs typeface="Segoe UI" pitchFamily="34"/>
              </a:rPr>
              <a:t>жақсартыңыз</a:t>
            </a:r>
          </a:p>
          <a:p>
            <a:endParaRPr lang="x-none" sz="1000" dirty="0">
              <a:latin typeface="Segoe UI" panose="020B0502040204020203" pitchFamily="34" charset="0"/>
              <a:cs typeface="Segoe UI" panose="020B0502040204020203" pitchFamily="34" charset="0"/>
            </a:endParaRPr>
          </a:p>
        </p:txBody>
      </p:sp>
      <p:sp>
        <p:nvSpPr>
          <p:cNvPr id="90" name="Прямоугольник 89">
            <a:extLst>
              <a:ext uri="{FF2B5EF4-FFF2-40B4-BE49-F238E27FC236}">
                <a16:creationId xmlns="" xmlns:a16="http://schemas.microsoft.com/office/drawing/2014/main" id="{F1018CE0-EA94-485D-8837-C9F2FBCA7C88}"/>
              </a:ext>
            </a:extLst>
          </p:cNvPr>
          <p:cNvSpPr/>
          <p:nvPr/>
        </p:nvSpPr>
        <p:spPr>
          <a:xfrm>
            <a:off x="6849122" y="48518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5</a:t>
            </a:r>
            <a:endParaRPr lang="x-none" sz="800" dirty="0">
              <a:latin typeface="Segoe UI" panose="020B0502040204020203" pitchFamily="34" charset="0"/>
              <a:cs typeface="Segoe UI" panose="020B0502040204020203" pitchFamily="34" charset="0"/>
            </a:endParaRPr>
          </a:p>
        </p:txBody>
      </p:sp>
      <p:pic>
        <p:nvPicPr>
          <p:cNvPr id="18" name="Рисунок 17">
            <a:extLst>
              <a:ext uri="{FF2B5EF4-FFF2-40B4-BE49-F238E27FC236}">
                <a16:creationId xmlns="" xmlns:a16="http://schemas.microsoft.com/office/drawing/2014/main" id="{33698588-88BF-4123-82E3-DB7FE934C42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xmlns="" val="367751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Прямая соединительная линия 24">
            <a:extLst>
              <a:ext uri="{FF2B5EF4-FFF2-40B4-BE49-F238E27FC236}">
                <a16:creationId xmlns="" xmlns:a16="http://schemas.microsoft.com/office/drawing/2014/main" id="{17DA9E4E-2EFE-43DB-9D8F-EA68EC716EB6}"/>
              </a:ext>
            </a:extLst>
          </p:cNvPr>
          <p:cNvCxnSpPr>
            <a:cxnSpLocks/>
          </p:cNvCxnSpPr>
          <p:nvPr/>
        </p:nvCxnSpPr>
        <p:spPr>
          <a:xfrm flipV="1">
            <a:off x="1174587" y="3154703"/>
            <a:ext cx="6939540" cy="11410"/>
          </a:xfrm>
          <a:prstGeom prst="line">
            <a:avLst/>
          </a:prstGeom>
          <a:ln w="22225">
            <a:solidFill>
              <a:srgbClr val="00AD5D"/>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C65B2BA7-0396-402D-B63E-7E92D95D6271}"/>
              </a:ext>
            </a:extLst>
          </p:cNvPr>
          <p:cNvSpPr txBox="1"/>
          <p:nvPr/>
        </p:nvSpPr>
        <p:spPr>
          <a:xfrm>
            <a:off x="392124" y="200038"/>
            <a:ext cx="6592317" cy="1046440"/>
          </a:xfrm>
          <a:prstGeom prst="rect">
            <a:avLst/>
          </a:prstGeom>
          <a:noFill/>
        </p:spPr>
        <p:txBody>
          <a:bodyPr wrap="none" rtlCol="0">
            <a:spAutoFit/>
          </a:bodyPr>
          <a:lstStyle/>
          <a:p>
            <a:pPr lvl="0"/>
            <a:r>
              <a:rPr lang="ru-RU" sz="2000" b="1" dirty="0">
                <a:solidFill>
                  <a:srgbClr val="000000"/>
                </a:solidFill>
                <a:latin typeface="Segoe UI" pitchFamily="34"/>
                <a:ea typeface="SimSun" pitchFamily="2"/>
                <a:cs typeface="Segoe UI" pitchFamily="34"/>
              </a:rPr>
              <a:t>Таңбалауды енгізу </a:t>
            </a:r>
            <a:r>
              <a:rPr lang="ru-RU" sz="2000" b="1" dirty="0" err="1">
                <a:solidFill>
                  <a:srgbClr val="000000"/>
                </a:solidFill>
                <a:latin typeface="Segoe UI" pitchFamily="34"/>
                <a:ea typeface="SimSun" pitchFamily="2"/>
                <a:cs typeface="Segoe UI" pitchFamily="34"/>
              </a:rPr>
              <a:t>арқылы</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тауардың</a:t>
            </a:r>
            <a:r>
              <a:rPr lang="ru-RU" sz="2000" b="1" dirty="0" smtClean="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құны</a:t>
            </a:r>
            <a:r>
              <a:rPr lang="ru-RU" sz="2000" b="1" dirty="0" smtClean="0">
                <a:solidFill>
                  <a:srgbClr val="000000"/>
                </a:solidFill>
                <a:latin typeface="Segoe UI" pitchFamily="34"/>
                <a:ea typeface="SimSun" pitchFamily="2"/>
                <a:cs typeface="Segoe UI" pitchFamily="34"/>
              </a:rPr>
              <a:t> </a:t>
            </a:r>
            <a:r>
              <a:rPr lang="ru-RU" sz="2000" b="1" dirty="0" err="1">
                <a:solidFill>
                  <a:srgbClr val="000000"/>
                </a:solidFill>
                <a:latin typeface="Segoe UI" pitchFamily="34"/>
                <a:ea typeface="SimSun" pitchFamily="2"/>
                <a:cs typeface="Segoe UI" pitchFamily="34"/>
              </a:rPr>
              <a:t>қазіргі</a:t>
            </a:r>
            <a:r>
              <a:rPr lang="ru-RU" sz="2000" b="1" dirty="0">
                <a:solidFill>
                  <a:srgbClr val="000000"/>
                </a:solidFill>
                <a:latin typeface="Segoe UI" pitchFamily="34"/>
                <a:ea typeface="SimSun" pitchFamily="2"/>
                <a:cs typeface="Segoe UI" pitchFamily="34"/>
              </a:rPr>
              <a:t> </a:t>
            </a:r>
            <a:endParaRPr lang="ru-RU" sz="2000" b="1" dirty="0" smtClean="0">
              <a:solidFill>
                <a:srgbClr val="000000"/>
              </a:solidFill>
              <a:latin typeface="Segoe UI" pitchFamily="34"/>
              <a:ea typeface="SimSun" pitchFamily="2"/>
              <a:cs typeface="Segoe UI" pitchFamily="34"/>
            </a:endParaRPr>
          </a:p>
          <a:p>
            <a:pPr lvl="0"/>
            <a:r>
              <a:rPr lang="ru-RU" sz="2000" b="1" dirty="0" err="1" smtClean="0">
                <a:solidFill>
                  <a:srgbClr val="000000"/>
                </a:solidFill>
                <a:latin typeface="Segoe UI" pitchFamily="34"/>
                <a:ea typeface="SimSun" pitchFamily="2"/>
                <a:cs typeface="Segoe UI" pitchFamily="34"/>
              </a:rPr>
              <a:t>деңгейден</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кемінде 10%-</a:t>
            </a:r>
            <a:r>
              <a:rPr lang="ru-RU" sz="2000" b="1" dirty="0" err="1">
                <a:solidFill>
                  <a:srgbClr val="000000"/>
                </a:solidFill>
                <a:latin typeface="Segoe UI" pitchFamily="34"/>
                <a:ea typeface="SimSun" pitchFamily="2"/>
                <a:cs typeface="Segoe UI" pitchFamily="34"/>
              </a:rPr>
              <a:t>ға</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азаюы</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мүмкін</a:t>
            </a:r>
          </a:p>
          <a:p>
            <a:endParaRPr lang="x-none" sz="22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 xmlns:a16="http://schemas.microsoft.com/office/drawing/2014/main" id="{85E7D578-3C90-42A7-B8A8-C709E6FC7476}"/>
              </a:ext>
            </a:extLst>
          </p:cNvPr>
          <p:cNvSpPr txBox="1"/>
          <p:nvPr/>
        </p:nvSpPr>
        <p:spPr>
          <a:xfrm>
            <a:off x="358459" y="1011844"/>
            <a:ext cx="2530539" cy="276999"/>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Заңсыз өнімнің азаюы</a:t>
            </a:r>
          </a:p>
        </p:txBody>
      </p:sp>
      <p:sp>
        <p:nvSpPr>
          <p:cNvPr id="74" name="TextBox 73">
            <a:extLst>
              <a:ext uri="{FF2B5EF4-FFF2-40B4-BE49-F238E27FC236}">
                <a16:creationId xmlns="" xmlns:a16="http://schemas.microsoft.com/office/drawing/2014/main" id="{71D70D5E-B25C-47B0-B4DF-C2BF07271479}"/>
              </a:ext>
            </a:extLst>
          </p:cNvPr>
          <p:cNvSpPr txBox="1"/>
          <p:nvPr/>
        </p:nvSpPr>
        <p:spPr>
          <a:xfrm>
            <a:off x="421831" y="1873640"/>
            <a:ext cx="2497876"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Заңды</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 нарықта заңсыз өнім үлесін азайтудың арқасында нарық үлесін және өндіріс көлемін 50%-ға дейін ұлғайтады. Тиісінше, бизнес өнімнің өзіндік құнын төмендетеді және тауар бағасы қазіргі баға деңгейінен орташа алғанда 5-10%-ға қысқарады</a:t>
            </a:r>
            <a:endParaRPr lang="x-none" sz="800" dirty="0">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 xmlns:a16="http://schemas.microsoft.com/office/drawing/2014/main" id="{1AFB30F5-8989-45B7-9872-26174E6E333C}"/>
              </a:ext>
            </a:extLst>
          </p:cNvPr>
          <p:cNvSpPr/>
          <p:nvPr/>
        </p:nvSpPr>
        <p:spPr>
          <a:xfrm>
            <a:off x="421831" y="1434683"/>
            <a:ext cx="2467167"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sp>
        <p:nvSpPr>
          <p:cNvPr id="18" name="TextBox 17">
            <a:extLst>
              <a:ext uri="{FF2B5EF4-FFF2-40B4-BE49-F238E27FC236}">
                <a16:creationId xmlns="" xmlns:a16="http://schemas.microsoft.com/office/drawing/2014/main" id="{61EC04EE-2F33-4F96-BE2B-9AEE0F69756A}"/>
              </a:ext>
            </a:extLst>
          </p:cNvPr>
          <p:cNvSpPr txBox="1"/>
          <p:nvPr/>
        </p:nvSpPr>
        <p:spPr>
          <a:xfrm>
            <a:off x="3179742" y="1011844"/>
            <a:ext cx="2288552" cy="461665"/>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Жоспарлау, қорлар, айналымдылығы</a:t>
            </a:r>
          </a:p>
        </p:txBody>
      </p:sp>
      <p:sp>
        <p:nvSpPr>
          <p:cNvPr id="19" name="TextBox 18">
            <a:extLst>
              <a:ext uri="{FF2B5EF4-FFF2-40B4-BE49-F238E27FC236}">
                <a16:creationId xmlns="" xmlns:a16="http://schemas.microsoft.com/office/drawing/2014/main" id="{E96160F3-4FF6-44E4-AF51-58EFE313A17E}"/>
              </a:ext>
            </a:extLst>
          </p:cNvPr>
          <p:cNvSpPr txBox="1"/>
          <p:nvPr/>
        </p:nvSpPr>
        <p:spPr>
          <a:xfrm>
            <a:off x="3179740" y="1873640"/>
            <a:ext cx="2451515"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Тауарлардың</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қалдығы туралы деректердің қолжетімділігі бизнес үшін өндірісті оңтайлы жоспарлау, қорларды азайту және өнім айналымдылығын жоғарылату мүмкіндігін береді. Өнімнің өзіндік құны азаяды – тауар бағасы 1-2%-ға төмендейді</a:t>
            </a:r>
            <a:endParaRPr lang="x-none" sz="800" dirty="0">
              <a:latin typeface="Segoe UI" panose="020B0502040204020203" pitchFamily="34" charset="0"/>
              <a:cs typeface="Segoe UI" panose="020B0502040204020203" pitchFamily="34" charset="0"/>
            </a:endParaRPr>
          </a:p>
        </p:txBody>
      </p:sp>
      <p:sp>
        <p:nvSpPr>
          <p:cNvPr id="20" name="Прямоугольник 19">
            <a:extLst>
              <a:ext uri="{FF2B5EF4-FFF2-40B4-BE49-F238E27FC236}">
                <a16:creationId xmlns="" xmlns:a16="http://schemas.microsoft.com/office/drawing/2014/main" id="{FD91CFB2-5260-49F0-B136-A57F84149D09}"/>
              </a:ext>
            </a:extLst>
          </p:cNvPr>
          <p:cNvSpPr/>
          <p:nvPr/>
        </p:nvSpPr>
        <p:spPr>
          <a:xfrm>
            <a:off x="3179741" y="1434683"/>
            <a:ext cx="2288552"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1-2</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21" name="Прямая соединительная линия 20">
            <a:extLst>
              <a:ext uri="{FF2B5EF4-FFF2-40B4-BE49-F238E27FC236}">
                <a16:creationId xmlns="" xmlns:a16="http://schemas.microsoft.com/office/drawing/2014/main" id="{F184C852-D71D-43C9-BC09-93E6612F0241}"/>
              </a:ext>
            </a:extLst>
          </p:cNvPr>
          <p:cNvCxnSpPr/>
          <p:nvPr/>
        </p:nvCxnSpPr>
        <p:spPr>
          <a:xfrm>
            <a:off x="783410" y="2704637"/>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 xmlns:a16="http://schemas.microsoft.com/office/drawing/2014/main" id="{82923A0A-63BE-411C-8885-4B0BD0FB19D8}"/>
              </a:ext>
            </a:extLst>
          </p:cNvPr>
          <p:cNvCxnSpPr>
            <a:cxnSpLocks/>
          </p:cNvCxnSpPr>
          <p:nvPr/>
        </p:nvCxnSpPr>
        <p:spPr>
          <a:xfrm>
            <a:off x="3538567" y="2704637"/>
            <a:ext cx="0" cy="318925"/>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 xmlns:a16="http://schemas.microsoft.com/office/drawing/2014/main" id="{EBF199EE-3F18-4FD0-9DBA-28ADC2661E66}"/>
              </a:ext>
            </a:extLst>
          </p:cNvPr>
          <p:cNvSpPr txBox="1"/>
          <p:nvPr/>
        </p:nvSpPr>
        <p:spPr>
          <a:xfrm>
            <a:off x="1716368" y="3706037"/>
            <a:ext cx="2104166" cy="276999"/>
          </a:xfrm>
          <a:prstGeom prst="rect">
            <a:avLst/>
          </a:prstGeom>
          <a:noFill/>
        </p:spPr>
        <p:txBody>
          <a:bodyPr wrap="none" rtlCol="0">
            <a:spAutoFit/>
          </a:bodyPr>
          <a:lstStyle/>
          <a:p>
            <a:pPr lvl="0" algn="ctr"/>
            <a:r>
              <a:rPr lang="ru-RU" sz="1200" b="1" dirty="0">
                <a:solidFill>
                  <a:srgbClr val="000000"/>
                </a:solidFill>
                <a:latin typeface="Segoe UI" pitchFamily="34"/>
                <a:ea typeface="SimSun" pitchFamily="2"/>
                <a:cs typeface="Segoe UI" pitchFamily="34"/>
              </a:rPr>
              <a:t>Ашық тауар өткізу желісі</a:t>
            </a:r>
          </a:p>
        </p:txBody>
      </p:sp>
      <p:sp>
        <p:nvSpPr>
          <p:cNvPr id="38" name="TextBox 37">
            <a:extLst>
              <a:ext uri="{FF2B5EF4-FFF2-40B4-BE49-F238E27FC236}">
                <a16:creationId xmlns="" xmlns:a16="http://schemas.microsoft.com/office/drawing/2014/main" id="{53C7BDEA-A804-4295-9F49-A9201F4AC41D}"/>
              </a:ext>
            </a:extLst>
          </p:cNvPr>
          <p:cNvSpPr txBox="1"/>
          <p:nvPr/>
        </p:nvSpPr>
        <p:spPr>
          <a:xfrm>
            <a:off x="1615369" y="4392050"/>
            <a:ext cx="2513011" cy="707886"/>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өндірушінің қоймасынан дүкен сөрелеріне дейінгі тауар өткізу желісінің ашықтығын жоғарылату арқылы артық өткізу тізбегінің саны және тауардың негізсіз үстеме бағалары қысқарады</a:t>
            </a:r>
            <a:endParaRPr lang="x-none" sz="800" dirty="0">
              <a:latin typeface="Segoe UI" panose="020B0502040204020203" pitchFamily="34" charset="0"/>
              <a:cs typeface="Segoe UI" panose="020B0502040204020203" pitchFamily="34" charset="0"/>
            </a:endParaRPr>
          </a:p>
        </p:txBody>
      </p:sp>
      <p:sp>
        <p:nvSpPr>
          <p:cNvPr id="39" name="Прямоугольник 38">
            <a:extLst>
              <a:ext uri="{FF2B5EF4-FFF2-40B4-BE49-F238E27FC236}">
                <a16:creationId xmlns="" xmlns:a16="http://schemas.microsoft.com/office/drawing/2014/main" id="{90B333B3-6CD6-4944-831A-65A2CA3DD94E}"/>
              </a:ext>
            </a:extLst>
          </p:cNvPr>
          <p:cNvSpPr/>
          <p:nvPr/>
        </p:nvSpPr>
        <p:spPr>
          <a:xfrm>
            <a:off x="1716367" y="4029293"/>
            <a:ext cx="2319525"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40" name="Прямая соединительная линия 39">
            <a:extLst>
              <a:ext uri="{FF2B5EF4-FFF2-40B4-BE49-F238E27FC236}">
                <a16:creationId xmlns="" xmlns:a16="http://schemas.microsoft.com/office/drawing/2014/main" id="{9DA3E22B-9F09-4482-B20E-2BB7129B19C9}"/>
              </a:ext>
            </a:extLst>
          </p:cNvPr>
          <p:cNvCxnSpPr>
            <a:cxnSpLocks/>
          </p:cNvCxnSpPr>
          <p:nvPr/>
        </p:nvCxnSpPr>
        <p:spPr>
          <a:xfrm>
            <a:off x="2112574" y="356651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 xmlns:a16="http://schemas.microsoft.com/office/drawing/2014/main" id="{8FF08C67-2CC2-45F0-9D9E-F46D4BCC5D12}"/>
              </a:ext>
            </a:extLst>
          </p:cNvPr>
          <p:cNvSpPr txBox="1"/>
          <p:nvPr/>
        </p:nvSpPr>
        <p:spPr>
          <a:xfrm>
            <a:off x="403184" y="5297054"/>
            <a:ext cx="2973759" cy="461665"/>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өндірушілер үшін тауардың бақылануы қызметінің құны темекі өнімдерін таңбалау бойынша пилоттық жобаны жүзеге асырғаннан кейін анықталатын болады</a:t>
            </a:r>
          </a:p>
        </p:txBody>
      </p:sp>
      <p:cxnSp>
        <p:nvCxnSpPr>
          <p:cNvPr id="43" name="Прямая соединительная линия 42">
            <a:extLst>
              <a:ext uri="{FF2B5EF4-FFF2-40B4-BE49-F238E27FC236}">
                <a16:creationId xmlns="" xmlns:a16="http://schemas.microsoft.com/office/drawing/2014/main" id="{2F49735B-1048-42BF-839A-3E209ACCBF09}"/>
              </a:ext>
            </a:extLst>
          </p:cNvPr>
          <p:cNvCxnSpPr>
            <a:cxnSpLocks/>
          </p:cNvCxnSpPr>
          <p:nvPr/>
        </p:nvCxnSpPr>
        <p:spPr>
          <a:xfrm>
            <a:off x="1310804" y="3187364"/>
            <a:ext cx="0" cy="18443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a:extLst>
              <a:ext uri="{FF2B5EF4-FFF2-40B4-BE49-F238E27FC236}">
                <a16:creationId xmlns="" xmlns:a16="http://schemas.microsoft.com/office/drawing/2014/main" id="{82B68017-5AE2-415D-AD63-933EA8E130E0}"/>
              </a:ext>
            </a:extLst>
          </p:cNvPr>
          <p:cNvCxnSpPr>
            <a:cxnSpLocks/>
          </p:cNvCxnSpPr>
          <p:nvPr/>
        </p:nvCxnSpPr>
        <p:spPr>
          <a:xfrm flipH="1">
            <a:off x="4373873" y="3245431"/>
            <a:ext cx="7166" cy="172611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 xmlns:a16="http://schemas.microsoft.com/office/drawing/2014/main" id="{B641A2E3-9906-4A37-BF58-59E019FD2FCC}"/>
              </a:ext>
            </a:extLst>
          </p:cNvPr>
          <p:cNvSpPr txBox="1"/>
          <p:nvPr/>
        </p:nvSpPr>
        <p:spPr>
          <a:xfrm>
            <a:off x="3688282" y="5301739"/>
            <a:ext cx="2212088" cy="461665"/>
          </a:xfrm>
          <a:prstGeom prst="rect">
            <a:avLst/>
          </a:prstGeom>
          <a:noFill/>
        </p:spPr>
        <p:txBody>
          <a:bodyPr wrap="square" rtlCol="0">
            <a:spAutoFit/>
          </a:bodyPr>
          <a:lstStyle/>
          <a:p>
            <a:pPr lvl="0"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Басып</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шығару және сканерлеу жабдығы жоқ болған жағдайда оны сатып алу шығындары қарастырылуы мүмкін</a:t>
            </a:r>
          </a:p>
        </p:txBody>
      </p:sp>
      <p:pic>
        <p:nvPicPr>
          <p:cNvPr id="3" name="Рисунок 2">
            <a:extLst>
              <a:ext uri="{FF2B5EF4-FFF2-40B4-BE49-F238E27FC236}">
                <a16:creationId xmlns="" xmlns:a16="http://schemas.microsoft.com/office/drawing/2014/main" id="{801FEFA3-A810-4392-9E1E-BB1032DEE67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04885" y="2818349"/>
            <a:ext cx="841543" cy="755476"/>
          </a:xfrm>
          <a:prstGeom prst="rect">
            <a:avLst/>
          </a:prstGeom>
        </p:spPr>
      </p:pic>
      <p:pic>
        <p:nvPicPr>
          <p:cNvPr id="6" name="Рисунок 5">
            <a:extLst>
              <a:ext uri="{FF2B5EF4-FFF2-40B4-BE49-F238E27FC236}">
                <a16:creationId xmlns="" xmlns:a16="http://schemas.microsoft.com/office/drawing/2014/main" id="{8FDD11CC-AE72-4BCF-91E9-9D6FBA06058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15890" y="2858551"/>
            <a:ext cx="805073" cy="675071"/>
          </a:xfrm>
          <a:prstGeom prst="rect">
            <a:avLst/>
          </a:prstGeom>
        </p:spPr>
      </p:pic>
      <p:pic>
        <p:nvPicPr>
          <p:cNvPr id="29" name="Рисунок 28">
            <a:extLst>
              <a:ext uri="{FF2B5EF4-FFF2-40B4-BE49-F238E27FC236}">
                <a16:creationId xmlns="" xmlns:a16="http://schemas.microsoft.com/office/drawing/2014/main" id="{EF6ECDBC-ED27-44CA-9B85-78A717299C6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1779" y="2919552"/>
            <a:ext cx="762076" cy="669469"/>
          </a:xfrm>
          <a:prstGeom prst="rect">
            <a:avLst/>
          </a:prstGeom>
        </p:spPr>
      </p:pic>
      <p:pic>
        <p:nvPicPr>
          <p:cNvPr id="33" name="Рисунок 32">
            <a:extLst>
              <a:ext uri="{FF2B5EF4-FFF2-40B4-BE49-F238E27FC236}">
                <a16:creationId xmlns="" xmlns:a16="http://schemas.microsoft.com/office/drawing/2014/main" id="{66EA39A6-16C5-4C36-B5BD-3D90CBC96F2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40659" y="4796521"/>
            <a:ext cx="480759" cy="495391"/>
          </a:xfrm>
          <a:prstGeom prst="rect">
            <a:avLst/>
          </a:prstGeom>
        </p:spPr>
      </p:pic>
      <p:pic>
        <p:nvPicPr>
          <p:cNvPr id="35" name="Рисунок 34">
            <a:extLst>
              <a:ext uri="{FF2B5EF4-FFF2-40B4-BE49-F238E27FC236}">
                <a16:creationId xmlns="" xmlns:a16="http://schemas.microsoft.com/office/drawing/2014/main" id="{C7618673-61B8-4F11-976A-97B64CEA927F}"/>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058846" y="4760188"/>
            <a:ext cx="503910" cy="495512"/>
          </a:xfrm>
          <a:prstGeom prst="rect">
            <a:avLst/>
          </a:prstGeom>
        </p:spPr>
      </p:pic>
      <p:cxnSp>
        <p:nvCxnSpPr>
          <p:cNvPr id="50" name="Прямая соединительная линия 49">
            <a:extLst>
              <a:ext uri="{FF2B5EF4-FFF2-40B4-BE49-F238E27FC236}">
                <a16:creationId xmlns="" xmlns:a16="http://schemas.microsoft.com/office/drawing/2014/main" id="{E7007467-26E4-49DA-9138-9A84272E66B0}"/>
              </a:ext>
            </a:extLst>
          </p:cNvPr>
          <p:cNvCxnSpPr>
            <a:cxnSpLocks/>
          </p:cNvCxnSpPr>
          <p:nvPr/>
        </p:nvCxnSpPr>
        <p:spPr>
          <a:xfrm>
            <a:off x="3525656" y="356997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7" name="Рисунок 26">
            <a:extLst>
              <a:ext uri="{FF2B5EF4-FFF2-40B4-BE49-F238E27FC236}">
                <a16:creationId xmlns="" xmlns:a16="http://schemas.microsoft.com/office/drawing/2014/main" id="{2752B786-54C9-492F-BAFA-947E2E637DA2}"/>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
        <p:nvSpPr>
          <p:cNvPr id="28" name="TextBox 27">
            <a:extLst>
              <a:ext uri="{FF2B5EF4-FFF2-40B4-BE49-F238E27FC236}">
                <a16:creationId xmlns="" xmlns:a16="http://schemas.microsoft.com/office/drawing/2014/main" id="{85E7D578-3C90-42A7-B8A8-C709E6FC7476}"/>
              </a:ext>
            </a:extLst>
          </p:cNvPr>
          <p:cNvSpPr txBox="1"/>
          <p:nvPr/>
        </p:nvSpPr>
        <p:spPr>
          <a:xfrm>
            <a:off x="5691826" y="1016545"/>
            <a:ext cx="2557431"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Персоналдың қателерін азайту</a:t>
            </a:r>
            <a:endParaRPr lang="x-none" sz="1200" b="1" dirty="0">
              <a:latin typeface="Segoe UI" panose="020B0502040204020203" pitchFamily="34" charset="0"/>
              <a:cs typeface="Segoe UI" panose="020B0502040204020203" pitchFamily="34" charset="0"/>
            </a:endParaRPr>
          </a:p>
        </p:txBody>
      </p:sp>
      <p:sp>
        <p:nvSpPr>
          <p:cNvPr id="30" name="TextBox 29">
            <a:extLst>
              <a:ext uri="{FF2B5EF4-FFF2-40B4-BE49-F238E27FC236}">
                <a16:creationId xmlns="" xmlns:a16="http://schemas.microsoft.com/office/drawing/2014/main" id="{71D70D5E-B25C-47B0-B4DF-C2BF07271479}"/>
              </a:ext>
            </a:extLst>
          </p:cNvPr>
          <p:cNvSpPr txBox="1"/>
          <p:nvPr/>
        </p:nvSpPr>
        <p:spPr>
          <a:xfrm>
            <a:off x="5700878" y="1996030"/>
            <a:ext cx="2244785" cy="584775"/>
          </a:xfrm>
          <a:prstGeom prst="rect">
            <a:avLst/>
          </a:prstGeom>
          <a:noFill/>
        </p:spPr>
        <p:txBody>
          <a:bodyPr wrap="square" rtlCol="0">
            <a:spAutoFit/>
          </a:bodyPr>
          <a:lstStyle/>
          <a:p>
            <a:pPr algn="just"/>
            <a:r>
              <a:rPr lang="kk-KZ" sz="800" dirty="0" smtClean="0">
                <a:latin typeface="Segoe UI" panose="020B0502040204020203" pitchFamily="34" charset="0"/>
                <a:cs typeface="Segoe UI" panose="020B0502040204020203" pitchFamily="34" charset="0"/>
              </a:rPr>
              <a:t>     Клиенттің </a:t>
            </a:r>
            <a:r>
              <a:rPr lang="kk-KZ" sz="800" dirty="0">
                <a:latin typeface="Segoe UI" panose="020B0502040204020203" pitchFamily="34" charset="0"/>
                <a:cs typeface="Segoe UI" panose="020B0502040204020203" pitchFamily="34" charset="0"/>
              </a:rPr>
              <a:t>тапсырыстарын жинау немесе ілеспе құжаттарды дайындау кезінде персоналдың қателерімен байланысты шығындарды </a:t>
            </a:r>
            <a:r>
              <a:rPr lang="ru-RU" sz="800" dirty="0">
                <a:latin typeface="Segoe UI" panose="020B0502040204020203" pitchFamily="34" charset="0"/>
                <a:cs typeface="Segoe UI" panose="020B0502040204020203" pitchFamily="34" charset="0"/>
              </a:rPr>
              <a:t>90-95%-ға дейін </a:t>
            </a:r>
            <a:r>
              <a:rPr lang="kk-KZ" sz="800" dirty="0">
                <a:latin typeface="Segoe UI" panose="020B0502040204020203" pitchFamily="34" charset="0"/>
                <a:cs typeface="Segoe UI" panose="020B0502040204020203" pitchFamily="34" charset="0"/>
              </a:rPr>
              <a:t>азайту </a:t>
            </a:r>
            <a:endParaRPr lang="x-none" sz="800" dirty="0">
              <a:latin typeface="Segoe UI" panose="020B0502040204020203" pitchFamily="34" charset="0"/>
              <a:cs typeface="Segoe UI" panose="020B0502040204020203" pitchFamily="34" charset="0"/>
            </a:endParaRPr>
          </a:p>
        </p:txBody>
      </p:sp>
      <p:sp>
        <p:nvSpPr>
          <p:cNvPr id="32" name="Прямоугольник 31">
            <a:extLst>
              <a:ext uri="{FF2B5EF4-FFF2-40B4-BE49-F238E27FC236}">
                <a16:creationId xmlns="" xmlns:a16="http://schemas.microsoft.com/office/drawing/2014/main" id="{1AFB30F5-8989-45B7-9872-26174E6E333C}"/>
              </a:ext>
            </a:extLst>
          </p:cNvPr>
          <p:cNvSpPr/>
          <p:nvPr/>
        </p:nvSpPr>
        <p:spPr>
          <a:xfrm>
            <a:off x="5785163" y="1434682"/>
            <a:ext cx="2244651" cy="54324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Персоналдың қателерімен </a:t>
            </a:r>
          </a:p>
          <a:p>
            <a:pPr algn="ctr"/>
            <a:r>
              <a:rPr lang="ru-RU" sz="1000" dirty="0">
                <a:latin typeface="Segoe UI" panose="020B0502040204020203" pitchFamily="34" charset="0"/>
                <a:cs typeface="Segoe UI" panose="020B0502040204020203" pitchFamily="34" charset="0"/>
              </a:rPr>
              <a:t>байланысты </a:t>
            </a:r>
            <a:r>
              <a:rPr lang="ru-RU" sz="1000" dirty="0" err="1">
                <a:latin typeface="Segoe UI" panose="020B0502040204020203" pitchFamily="34" charset="0"/>
                <a:cs typeface="Segoe UI" panose="020B0502040204020203" pitchFamily="34" charset="0"/>
              </a:rPr>
              <a:t>шығындарды</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азайту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kk-KZ" sz="1100" b="1" dirty="0"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34" name="Прямая соединительная линия 33">
            <a:extLst>
              <a:ext uri="{FF2B5EF4-FFF2-40B4-BE49-F238E27FC236}">
                <a16:creationId xmlns="" xmlns:a16="http://schemas.microsoft.com/office/drawing/2014/main" id="{F184C852-D71D-43C9-BC09-93E6612F0241}"/>
              </a:ext>
            </a:extLst>
          </p:cNvPr>
          <p:cNvCxnSpPr/>
          <p:nvPr/>
        </p:nvCxnSpPr>
        <p:spPr>
          <a:xfrm>
            <a:off x="6229075" y="2565688"/>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41" name="Рисунок 40">
            <a:extLst>
              <a:ext uri="{FF2B5EF4-FFF2-40B4-BE49-F238E27FC236}">
                <a16:creationId xmlns="" xmlns:a16="http://schemas.microsoft.com/office/drawing/2014/main" id="{24D1C902-214E-4B89-839E-E6D18AAA9911}"/>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389064" y="5169625"/>
            <a:ext cx="692796" cy="619175"/>
          </a:xfrm>
          <a:prstGeom prst="rect">
            <a:avLst/>
          </a:prstGeom>
        </p:spPr>
      </p:pic>
      <p:pic>
        <p:nvPicPr>
          <p:cNvPr id="44" name="Рисунок 43">
            <a:extLst>
              <a:ext uri="{FF2B5EF4-FFF2-40B4-BE49-F238E27FC236}">
                <a16:creationId xmlns="" xmlns:a16="http://schemas.microsoft.com/office/drawing/2014/main" id="{431C49BA-02D2-4CC4-A832-DAEFE567E315}"/>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852776" y="2786386"/>
            <a:ext cx="754230" cy="706962"/>
          </a:xfrm>
          <a:prstGeom prst="rect">
            <a:avLst/>
          </a:prstGeom>
        </p:spPr>
      </p:pic>
      <p:sp>
        <p:nvSpPr>
          <p:cNvPr id="45" name="TextBox 44">
            <a:extLst>
              <a:ext uri="{FF2B5EF4-FFF2-40B4-BE49-F238E27FC236}">
                <a16:creationId xmlns="" xmlns:a16="http://schemas.microsoft.com/office/drawing/2014/main" id="{623074DB-EE57-4E4A-B3CA-9275049AFAF0}"/>
              </a:ext>
            </a:extLst>
          </p:cNvPr>
          <p:cNvSpPr txBox="1"/>
          <p:nvPr/>
        </p:nvSpPr>
        <p:spPr>
          <a:xfrm>
            <a:off x="5771989" y="3695392"/>
            <a:ext cx="960519"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Логистика</a:t>
            </a:r>
            <a:endParaRPr lang="x-none" sz="1200" b="1" dirty="0">
              <a:latin typeface="Segoe UI" panose="020B0502040204020203" pitchFamily="34" charset="0"/>
              <a:cs typeface="Segoe UI" panose="020B0502040204020203" pitchFamily="34" charset="0"/>
            </a:endParaRPr>
          </a:p>
        </p:txBody>
      </p:sp>
      <p:sp>
        <p:nvSpPr>
          <p:cNvPr id="46" name="TextBox 45">
            <a:extLst>
              <a:ext uri="{FF2B5EF4-FFF2-40B4-BE49-F238E27FC236}">
                <a16:creationId xmlns="" xmlns:a16="http://schemas.microsoft.com/office/drawing/2014/main" id="{425D085C-0AF8-445E-B3F9-73DE47EC8B9D}"/>
              </a:ext>
            </a:extLst>
          </p:cNvPr>
          <p:cNvSpPr txBox="1"/>
          <p:nvPr/>
        </p:nvSpPr>
        <p:spPr>
          <a:xfrm>
            <a:off x="5414249" y="4413054"/>
            <a:ext cx="2497876" cy="461665"/>
          </a:xfrm>
          <a:prstGeom prst="rect">
            <a:avLst/>
          </a:prstGeom>
          <a:noFill/>
        </p:spPr>
        <p:txBody>
          <a:bodyPr wrap="square" rtlCol="0">
            <a:spAutoFit/>
          </a:bodyPr>
          <a:lstStyle/>
          <a:p>
            <a:pPr algn="just"/>
            <a:r>
              <a:rPr lang="kk-KZ" sz="800" dirty="0">
                <a:latin typeface="Segoe UI" panose="020B0502040204020203" pitchFamily="34" charset="0"/>
                <a:cs typeface="Segoe UI" panose="020B0502040204020203" pitchFamily="34" charset="0"/>
              </a:rPr>
              <a:t>Жүктерді өңдеу процесімен байланысты операциялық шығындарды азайту есебінен логистикадағы үнемдеу 20</a:t>
            </a:r>
            <a:r>
              <a:rPr lang="ru-RU" sz="800" dirty="0">
                <a:latin typeface="Segoe UI" panose="020B0502040204020203" pitchFamily="34" charset="0"/>
                <a:cs typeface="Segoe UI" panose="020B0502040204020203" pitchFamily="34" charset="0"/>
              </a:rPr>
              <a:t>%</a:t>
            </a:r>
            <a:r>
              <a:rPr lang="kk-KZ" sz="800" dirty="0">
                <a:latin typeface="Segoe UI" panose="020B0502040204020203" pitchFamily="34" charset="0"/>
                <a:cs typeface="Segoe UI" panose="020B0502040204020203" pitchFamily="34" charset="0"/>
              </a:rPr>
              <a:t>-ға дейін</a:t>
            </a:r>
            <a:endParaRPr lang="x-none" sz="800" dirty="0">
              <a:latin typeface="Segoe UI" panose="020B0502040204020203" pitchFamily="34" charset="0"/>
              <a:cs typeface="Segoe UI" panose="020B0502040204020203" pitchFamily="34" charset="0"/>
            </a:endParaRPr>
          </a:p>
        </p:txBody>
      </p:sp>
      <p:sp>
        <p:nvSpPr>
          <p:cNvPr id="49" name="Прямоугольник 48">
            <a:extLst>
              <a:ext uri="{FF2B5EF4-FFF2-40B4-BE49-F238E27FC236}">
                <a16:creationId xmlns="" xmlns:a16="http://schemas.microsoft.com/office/drawing/2014/main" id="{02A5104D-CE05-41CF-8A6F-A5B315BAE9D0}"/>
              </a:ext>
            </a:extLst>
          </p:cNvPr>
          <p:cNvSpPr/>
          <p:nvPr/>
        </p:nvSpPr>
        <p:spPr>
          <a:xfrm>
            <a:off x="5454525" y="4002759"/>
            <a:ext cx="2457600" cy="38839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Операциялық</a:t>
            </a:r>
            <a:r>
              <a:rPr lang="ru-RU" sz="1000" dirty="0" smtClean="0">
                <a:latin typeface="Segoe UI" panose="020B0502040204020203" pitchFamily="34" charset="0"/>
                <a:cs typeface="Segoe UI" panose="020B0502040204020203" pitchFamily="34" charset="0"/>
              </a:rPr>
              <a:t> </a:t>
            </a:r>
            <a:r>
              <a:rPr lang="ru-RU" sz="1000" dirty="0">
                <a:latin typeface="Segoe UI" panose="020B0502040204020203" pitchFamily="34" charset="0"/>
                <a:cs typeface="Segoe UI" panose="020B0502040204020203" pitchFamily="34" charset="0"/>
              </a:rPr>
              <a:t>шығындарды азайту</a:t>
            </a:r>
          </a:p>
          <a:p>
            <a:r>
              <a:rPr lang="ru-RU" sz="1000" dirty="0" err="1">
                <a:latin typeface="Segoe UI" panose="020B0502040204020203" pitchFamily="34" charset="0"/>
                <a:cs typeface="Segoe UI" panose="020B0502040204020203" pitchFamily="34" charset="0"/>
              </a:rPr>
              <a:t>есебінен</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үнемдеу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20%-</a:t>
            </a:r>
            <a:r>
              <a:rPr lang="ru-RU" sz="1100" b="1" dirty="0" err="1"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51" name="Прямая соединительная линия 50">
            <a:extLst>
              <a:ext uri="{FF2B5EF4-FFF2-40B4-BE49-F238E27FC236}">
                <a16:creationId xmlns="" xmlns:a16="http://schemas.microsoft.com/office/drawing/2014/main" id="{4670F808-203F-464A-BB50-879434F1EF25}"/>
              </a:ext>
            </a:extLst>
          </p:cNvPr>
          <p:cNvCxnSpPr>
            <a:cxnSpLocks/>
          </p:cNvCxnSpPr>
          <p:nvPr/>
        </p:nvCxnSpPr>
        <p:spPr>
          <a:xfrm>
            <a:off x="6732508" y="4874719"/>
            <a:ext cx="0" cy="2252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a:extLst>
              <a:ext uri="{FF2B5EF4-FFF2-40B4-BE49-F238E27FC236}">
                <a16:creationId xmlns="" xmlns:a16="http://schemas.microsoft.com/office/drawing/2014/main" id="{B2F6794D-2C32-47B3-992E-9DABCF85B5F7}"/>
              </a:ext>
            </a:extLst>
          </p:cNvPr>
          <p:cNvCxnSpPr>
            <a:cxnSpLocks/>
          </p:cNvCxnSpPr>
          <p:nvPr/>
        </p:nvCxnSpPr>
        <p:spPr>
          <a:xfrm>
            <a:off x="6247997" y="3493348"/>
            <a:ext cx="22358" cy="202044"/>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421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 xmlns:a16="http://schemas.microsoft.com/office/drawing/2014/main" id="{61EC04EE-2F33-4F96-BE2B-9AEE0F69756A}"/>
              </a:ext>
            </a:extLst>
          </p:cNvPr>
          <p:cNvSpPr txBox="1"/>
          <p:nvPr/>
        </p:nvSpPr>
        <p:spPr>
          <a:xfrm>
            <a:off x="697117" y="756376"/>
            <a:ext cx="7246400" cy="646331"/>
          </a:xfrm>
          <a:prstGeom prst="rect">
            <a:avLst/>
          </a:prstGeom>
          <a:noFill/>
        </p:spPr>
        <p:txBody>
          <a:bodyPr wrap="square" rtlCol="0">
            <a:spAutoFit/>
          </a:bodyPr>
          <a:lstStyle/>
          <a:p>
            <a:pPr algn="ctr"/>
            <a:r>
              <a:rPr lang="kk-KZ" sz="1200" b="1" dirty="0">
                <a:latin typeface="Segoe UI" panose="020B0502040204020203" pitchFamily="34" charset="0"/>
                <a:cs typeface="Segoe UI" panose="020B0502040204020203" pitchFamily="34" charset="0"/>
              </a:rPr>
              <a:t>Тауарларды таңбалау және олардың </a:t>
            </a:r>
            <a:r>
              <a:rPr lang="kk-KZ" sz="1200" b="1" dirty="0" smtClean="0">
                <a:latin typeface="Segoe UI" panose="020B0502040204020203" pitchFamily="34" charset="0"/>
                <a:cs typeface="Segoe UI" panose="020B0502040204020203" pitchFamily="34" charset="0"/>
              </a:rPr>
              <a:t>бақылануы </a:t>
            </a:r>
            <a:r>
              <a:rPr lang="kk-KZ" sz="1200" b="1" dirty="0">
                <a:latin typeface="Segoe UI" panose="020B0502040204020203" pitchFamily="34" charset="0"/>
                <a:cs typeface="Segoe UI" panose="020B0502040204020203" pitchFamily="34" charset="0"/>
              </a:rPr>
              <a:t>жүйесін енгізу тауар айналымының барлық</a:t>
            </a:r>
          </a:p>
          <a:p>
            <a:pPr algn="ctr"/>
            <a:r>
              <a:rPr lang="kk-KZ" sz="1200" b="1" dirty="0">
                <a:latin typeface="Segoe UI" panose="020B0502040204020203" pitchFamily="34" charset="0"/>
                <a:cs typeface="Segoe UI" panose="020B0502040204020203" pitchFamily="34" charset="0"/>
              </a:rPr>
              <a:t> қатысушыларының процестерін </a:t>
            </a:r>
            <a:r>
              <a:rPr lang="kk-KZ" sz="1200" b="1" dirty="0" smtClean="0">
                <a:latin typeface="Segoe UI" panose="020B0502040204020203" pitchFamily="34" charset="0"/>
                <a:cs typeface="Segoe UI" panose="020B0502040204020203" pitchFamily="34" charset="0"/>
              </a:rPr>
              <a:t>автоматтандырады</a:t>
            </a:r>
            <a:r>
              <a:rPr lang="kk-KZ" sz="1200" b="1" dirty="0">
                <a:latin typeface="Segoe UI" panose="020B0502040204020203" pitchFamily="34" charset="0"/>
                <a:cs typeface="Segoe UI" panose="020B0502040204020203" pitchFamily="34" charset="0"/>
              </a:rPr>
              <a:t>, нәтижесінде тауар құнын </a:t>
            </a:r>
          </a:p>
          <a:p>
            <a:pPr algn="ctr"/>
            <a:r>
              <a:rPr lang="kk-KZ" sz="1200" b="1" dirty="0">
                <a:latin typeface="Segoe UI" panose="020B0502040204020203" pitchFamily="34" charset="0"/>
                <a:cs typeface="Segoe UI" panose="020B0502040204020203" pitchFamily="34" charset="0"/>
              </a:rPr>
              <a:t>10</a:t>
            </a:r>
            <a:r>
              <a:rPr lang="ru-RU" sz="1200" b="1" dirty="0">
                <a:latin typeface="Segoe UI" panose="020B0502040204020203" pitchFamily="34" charset="0"/>
                <a:cs typeface="Segoe UI" panose="020B0502040204020203" pitchFamily="34" charset="0"/>
              </a:rPr>
              <a:t>%-</a:t>
            </a:r>
            <a:r>
              <a:rPr lang="kk-KZ" sz="1200" b="1" dirty="0">
                <a:latin typeface="Segoe UI" panose="020B0502040204020203" pitchFamily="34" charset="0"/>
                <a:cs typeface="Segoe UI" panose="020B0502040204020203" pitchFamily="34" charset="0"/>
              </a:rPr>
              <a:t>ға дейін төмендетуге мүмкіндік береді</a:t>
            </a:r>
            <a:endParaRPr lang="x-none" sz="1200" b="1" dirty="0">
              <a:latin typeface="Segoe UI" panose="020B0502040204020203" pitchFamily="34" charset="0"/>
              <a:cs typeface="Segoe UI" panose="020B0502040204020203" pitchFamily="34" charset="0"/>
            </a:endParaRPr>
          </a:p>
        </p:txBody>
      </p:sp>
      <p:pic>
        <p:nvPicPr>
          <p:cNvPr id="30" name="Рисунок 29">
            <a:extLst>
              <a:ext uri="{FF2B5EF4-FFF2-40B4-BE49-F238E27FC236}">
                <a16:creationId xmlns="" xmlns:a16="http://schemas.microsoft.com/office/drawing/2014/main" id="{1DEEB4E3-DAED-4474-BC45-68F58FAFBA4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71048" y="223138"/>
            <a:ext cx="498497" cy="498497"/>
          </a:xfrm>
          <a:prstGeom prst="rect">
            <a:avLst/>
          </a:prstGeom>
        </p:spPr>
      </p:pic>
      <p:sp>
        <p:nvSpPr>
          <p:cNvPr id="84" name="Овал 83">
            <a:extLst>
              <a:ext uri="{FF2B5EF4-FFF2-40B4-BE49-F238E27FC236}">
                <a16:creationId xmlns="" xmlns:a16="http://schemas.microsoft.com/office/drawing/2014/main" id="{F6FFE5F7-4A60-4F11-89AB-99E6AD3304B9}"/>
              </a:ext>
            </a:extLst>
          </p:cNvPr>
          <p:cNvSpPr/>
          <p:nvPr/>
        </p:nvSpPr>
        <p:spPr>
          <a:xfrm>
            <a:off x="2513189" y="1792988"/>
            <a:ext cx="3240000" cy="3240001"/>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5" name="Овал 84">
            <a:extLst>
              <a:ext uri="{FF2B5EF4-FFF2-40B4-BE49-F238E27FC236}">
                <a16:creationId xmlns="" xmlns:a16="http://schemas.microsoft.com/office/drawing/2014/main" id="{A93BAFFC-A9B5-45CA-911D-30C8FFBCF362}"/>
              </a:ext>
            </a:extLst>
          </p:cNvPr>
          <p:cNvSpPr>
            <a:spLocks/>
          </p:cNvSpPr>
          <p:nvPr/>
        </p:nvSpPr>
        <p:spPr>
          <a:xfrm>
            <a:off x="2869719" y="2505444"/>
            <a:ext cx="2520000" cy="2520000"/>
          </a:xfrm>
          <a:prstGeom prst="ellipse">
            <a:avLst/>
          </a:prstGeom>
          <a:gradFill>
            <a:gsLst>
              <a:gs pos="52000">
                <a:srgbClr val="00AD5D"/>
              </a:gs>
              <a:gs pos="100000">
                <a:srgbClr val="6FAC46">
                  <a:tint val="44500"/>
                  <a:satMod val="160000"/>
                </a:srgbClr>
              </a:gs>
              <a:gs pos="100000">
                <a:srgbClr val="6FAC46">
                  <a:tint val="23500"/>
                  <a:satMod val="160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6" name="Овал 85">
            <a:extLst>
              <a:ext uri="{FF2B5EF4-FFF2-40B4-BE49-F238E27FC236}">
                <a16:creationId xmlns="" xmlns:a16="http://schemas.microsoft.com/office/drawing/2014/main" id="{A647D870-3973-4758-B4B0-229B7DD4E17C}"/>
              </a:ext>
            </a:extLst>
          </p:cNvPr>
          <p:cNvSpPr/>
          <p:nvPr/>
        </p:nvSpPr>
        <p:spPr>
          <a:xfrm>
            <a:off x="3257145" y="3216994"/>
            <a:ext cx="1800000" cy="1800000"/>
          </a:xfrm>
          <a:prstGeom prst="ellipse">
            <a:avLst/>
          </a:prstGeom>
          <a:gradFill flip="none" rotWithShape="1">
            <a:gsLst>
              <a:gs pos="0">
                <a:srgbClr val="00AD5D"/>
              </a:gs>
              <a:gs pos="100000">
                <a:srgbClr val="6FAC46">
                  <a:tint val="44500"/>
                  <a:satMod val="160000"/>
                </a:srgbClr>
              </a:gs>
              <a:gs pos="100000">
                <a:srgbClr val="6FAC46">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87" name="Рисунок 86">
            <a:extLst>
              <a:ext uri="{FF2B5EF4-FFF2-40B4-BE49-F238E27FC236}">
                <a16:creationId xmlns="" xmlns:a16="http://schemas.microsoft.com/office/drawing/2014/main" id="{85201E22-9909-432A-AE01-9B1B24CBB79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88672" y="2032435"/>
            <a:ext cx="531051" cy="531051"/>
          </a:xfrm>
          <a:prstGeom prst="rect">
            <a:avLst/>
          </a:prstGeom>
        </p:spPr>
      </p:pic>
      <p:pic>
        <p:nvPicPr>
          <p:cNvPr id="88" name="Рисунок 87">
            <a:extLst>
              <a:ext uri="{FF2B5EF4-FFF2-40B4-BE49-F238E27FC236}">
                <a16:creationId xmlns="" xmlns:a16="http://schemas.microsoft.com/office/drawing/2014/main" id="{9DE353E6-7347-4309-A4B2-46FD2FF3730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340902" y="3470707"/>
            <a:ext cx="592947" cy="592947"/>
          </a:xfrm>
          <a:prstGeom prst="rect">
            <a:avLst/>
          </a:prstGeom>
        </p:spPr>
      </p:pic>
      <p:pic>
        <p:nvPicPr>
          <p:cNvPr id="89" name="Рисунок 88">
            <a:extLst>
              <a:ext uri="{FF2B5EF4-FFF2-40B4-BE49-F238E27FC236}">
                <a16:creationId xmlns="" xmlns:a16="http://schemas.microsoft.com/office/drawing/2014/main" id="{572AD38D-7449-4E23-9094-3C27C2ADEB6A}"/>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579168" y="2125138"/>
            <a:ext cx="446819" cy="446819"/>
          </a:xfrm>
          <a:prstGeom prst="rect">
            <a:avLst/>
          </a:prstGeom>
        </p:spPr>
      </p:pic>
      <p:pic>
        <p:nvPicPr>
          <p:cNvPr id="90" name="Рисунок 89">
            <a:extLst>
              <a:ext uri="{FF2B5EF4-FFF2-40B4-BE49-F238E27FC236}">
                <a16:creationId xmlns="" xmlns:a16="http://schemas.microsoft.com/office/drawing/2014/main" id="{6FC99858-CF7A-40D7-B812-B6B7D81E8FE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115032" y="2959689"/>
            <a:ext cx="531052" cy="531052"/>
          </a:xfrm>
          <a:prstGeom prst="rect">
            <a:avLst/>
          </a:prstGeom>
        </p:spPr>
      </p:pic>
      <p:pic>
        <p:nvPicPr>
          <p:cNvPr id="91" name="Рисунок 90">
            <a:extLst>
              <a:ext uri="{FF2B5EF4-FFF2-40B4-BE49-F238E27FC236}">
                <a16:creationId xmlns="" xmlns:a16="http://schemas.microsoft.com/office/drawing/2014/main" id="{506C5595-AEDA-4F15-B8C8-6070AD66D3E3}"/>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326621" y="3481473"/>
            <a:ext cx="592947" cy="592947"/>
          </a:xfrm>
          <a:prstGeom prst="rect">
            <a:avLst/>
          </a:prstGeom>
        </p:spPr>
      </p:pic>
      <p:pic>
        <p:nvPicPr>
          <p:cNvPr id="92" name="Рисунок 91">
            <a:extLst>
              <a:ext uri="{FF2B5EF4-FFF2-40B4-BE49-F238E27FC236}">
                <a16:creationId xmlns="" xmlns:a16="http://schemas.microsoft.com/office/drawing/2014/main" id="{5D82A167-6AF7-4E10-B46A-59FE87B1EA65}"/>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505074" y="2690091"/>
            <a:ext cx="618530" cy="618530"/>
          </a:xfrm>
          <a:prstGeom prst="rect">
            <a:avLst/>
          </a:prstGeom>
        </p:spPr>
      </p:pic>
      <p:pic>
        <p:nvPicPr>
          <p:cNvPr id="93" name="Рисунок 92">
            <a:extLst>
              <a:ext uri="{FF2B5EF4-FFF2-40B4-BE49-F238E27FC236}">
                <a16:creationId xmlns="" xmlns:a16="http://schemas.microsoft.com/office/drawing/2014/main" id="{E312A39E-ACB8-4E5E-A859-A38AB6ADF946}"/>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170533" y="2785155"/>
            <a:ext cx="590771" cy="590771"/>
          </a:xfrm>
          <a:prstGeom prst="rect">
            <a:avLst/>
          </a:prstGeom>
        </p:spPr>
      </p:pic>
      <p:sp>
        <p:nvSpPr>
          <p:cNvPr id="94" name="Овал 93">
            <a:extLst>
              <a:ext uri="{FF2B5EF4-FFF2-40B4-BE49-F238E27FC236}">
                <a16:creationId xmlns="" xmlns:a16="http://schemas.microsoft.com/office/drawing/2014/main" id="{7B435CAB-CB3A-4502-BC0A-57D7DB187501}"/>
              </a:ext>
            </a:extLst>
          </p:cNvPr>
          <p:cNvSpPr/>
          <p:nvPr/>
        </p:nvSpPr>
        <p:spPr>
          <a:xfrm>
            <a:off x="5698981" y="5519194"/>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5" name="Прямоугольник 94">
            <a:extLst>
              <a:ext uri="{FF2B5EF4-FFF2-40B4-BE49-F238E27FC236}">
                <a16:creationId xmlns="" xmlns:a16="http://schemas.microsoft.com/office/drawing/2014/main" id="{7986D370-1C66-4D79-90E4-1E8656D2A9F8}"/>
              </a:ext>
            </a:extLst>
          </p:cNvPr>
          <p:cNvSpPr/>
          <p:nvPr/>
        </p:nvSpPr>
        <p:spPr>
          <a:xfrm>
            <a:off x="3296891" y="4020393"/>
            <a:ext cx="853119"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B2B</a:t>
            </a:r>
            <a:endParaRPr lang="x-none" sz="2400" b="1" dirty="0">
              <a:solidFill>
                <a:srgbClr val="1BAF61"/>
              </a:solidFill>
              <a:latin typeface="Segoe UI" panose="020B0502040204020203" pitchFamily="34" charset="0"/>
              <a:cs typeface="Segoe UI" panose="020B0502040204020203" pitchFamily="34" charset="0"/>
            </a:endParaRPr>
          </a:p>
        </p:txBody>
      </p:sp>
      <p:sp>
        <p:nvSpPr>
          <p:cNvPr id="96" name="Прямоугольник 95">
            <a:extLst>
              <a:ext uri="{FF2B5EF4-FFF2-40B4-BE49-F238E27FC236}">
                <a16:creationId xmlns="" xmlns:a16="http://schemas.microsoft.com/office/drawing/2014/main" id="{9EDDE240-AC99-4145-8F8C-21DBAC91CFAB}"/>
              </a:ext>
            </a:extLst>
          </p:cNvPr>
          <p:cNvSpPr/>
          <p:nvPr/>
        </p:nvSpPr>
        <p:spPr>
          <a:xfrm>
            <a:off x="4149344" y="4031425"/>
            <a:ext cx="846707"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B2C</a:t>
            </a:r>
            <a:endParaRPr lang="x-none" sz="2400" b="1" dirty="0">
              <a:solidFill>
                <a:srgbClr val="1BAF61"/>
              </a:solidFill>
              <a:latin typeface="Segoe UI" panose="020B0502040204020203" pitchFamily="34" charset="0"/>
              <a:cs typeface="Segoe UI" panose="020B0502040204020203" pitchFamily="34" charset="0"/>
            </a:endParaRPr>
          </a:p>
        </p:txBody>
      </p:sp>
      <p:pic>
        <p:nvPicPr>
          <p:cNvPr id="97" name="Рисунок 96">
            <a:extLst>
              <a:ext uri="{FF2B5EF4-FFF2-40B4-BE49-F238E27FC236}">
                <a16:creationId xmlns="" xmlns:a16="http://schemas.microsoft.com/office/drawing/2014/main" id="{0894165B-05EF-4E1C-908D-BE207432CE2F}"/>
              </a:ext>
            </a:extLst>
          </p:cNvPr>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3923040" y="4424727"/>
            <a:ext cx="515030" cy="515030"/>
          </a:xfrm>
          <a:prstGeom prst="rect">
            <a:avLst/>
          </a:prstGeom>
        </p:spPr>
      </p:pic>
      <p:pic>
        <p:nvPicPr>
          <p:cNvPr id="98" name="Рисунок 97">
            <a:extLst>
              <a:ext uri="{FF2B5EF4-FFF2-40B4-BE49-F238E27FC236}">
                <a16:creationId xmlns="" xmlns:a16="http://schemas.microsoft.com/office/drawing/2014/main" id="{0E87F4F8-7B70-4AA8-A58A-A03BE9F82719}"/>
              </a:ext>
            </a:extLst>
          </p:cNvPr>
          <p:cNvPicPr>
            <a:picLocks noChangeAspect="1"/>
          </p:cNvPicPr>
          <p:nvPr/>
        </p:nvPicPr>
        <p:blipFill>
          <a:blip r:embed="rId11">
            <a:extLst>
              <a:ext uri="{28A0092B-C50C-407E-A947-70E740481C1C}">
                <a14:useLocalDpi xmlns:a14="http://schemas.microsoft.com/office/drawing/2010/main" xmlns="" val="0"/>
              </a:ext>
            </a:extLst>
          </a:blip>
          <a:stretch>
            <a:fillRect/>
          </a:stretch>
        </p:blipFill>
        <p:spPr>
          <a:xfrm>
            <a:off x="4632599" y="3058555"/>
            <a:ext cx="445793" cy="285307"/>
          </a:xfrm>
          <a:prstGeom prst="rect">
            <a:avLst/>
          </a:prstGeom>
        </p:spPr>
      </p:pic>
    </p:spTree>
    <p:extLst>
      <p:ext uri="{BB962C8B-B14F-4D97-AF65-F5344CB8AC3E}">
        <p14:creationId xmlns:p14="http://schemas.microsoft.com/office/powerpoint/2010/main" xmlns="" val="27306625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1127</TotalTime>
  <Words>1244</Words>
  <Application>Microsoft Office PowerPoint</Application>
  <PresentationFormat>Произвольный</PresentationFormat>
  <Paragraphs>155</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Адсмн</dc:creator>
  <cp:lastModifiedBy>amendibaeva</cp:lastModifiedBy>
  <cp:revision>138</cp:revision>
  <cp:lastPrinted>2018-11-02T14:12:16Z</cp:lastPrinted>
  <dcterms:created xsi:type="dcterms:W3CDTF">2018-10-31T04:28:43Z</dcterms:created>
  <dcterms:modified xsi:type="dcterms:W3CDTF">2019-01-21T06:39:11Z</dcterms:modified>
</cp:coreProperties>
</file>